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slideLayouts/slideLayout17.xml" ContentType="application/vnd.openxmlformats-officedocument.presentationml.slideLayout+xml"/>
  <Override PartName="/ppt/theme/theme8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2.xml" ContentType="application/vnd.openxmlformats-officedocument.theme+xml"/>
  <Override PartName="/ppt/slideLayouts/slideLayout26.xml" ContentType="application/vnd.openxmlformats-officedocument.presentationml.slideLayout+xml"/>
  <Override PartName="/ppt/theme/theme13.xml" ContentType="application/vnd.openxmlformats-officedocument.theme+xml"/>
  <Override PartName="/ppt/slideLayouts/slideLayout27.xml" ContentType="application/vnd.openxmlformats-officedocument.presentationml.slideLayout+xml"/>
  <Override PartName="/ppt/theme/theme1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slideLayouts/slideLayout34.xml" ContentType="application/vnd.openxmlformats-officedocument.presentationml.slideLayout+xml"/>
  <Override PartName="/ppt/theme/theme1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4" r:id="rId1"/>
    <p:sldMasterId id="2147483817" r:id="rId2"/>
    <p:sldMasterId id="2147483823" r:id="rId3"/>
    <p:sldMasterId id="2147483826" r:id="rId4"/>
    <p:sldMasterId id="2147483829" r:id="rId5"/>
    <p:sldMasterId id="2147483832" r:id="rId6"/>
    <p:sldMasterId id="2147483834" r:id="rId7"/>
    <p:sldMasterId id="2147483837" r:id="rId8"/>
    <p:sldMasterId id="2147483839" r:id="rId9"/>
    <p:sldMasterId id="2147483842" r:id="rId10"/>
    <p:sldMasterId id="2147483844" r:id="rId11"/>
    <p:sldMasterId id="2147483847" r:id="rId12"/>
    <p:sldMasterId id="2147483850" r:id="rId13"/>
    <p:sldMasterId id="2147483852" r:id="rId14"/>
    <p:sldMasterId id="2147483854" r:id="rId15"/>
    <p:sldMasterId id="2147483857" r:id="rId16"/>
    <p:sldMasterId id="2147483862" r:id="rId17"/>
    <p:sldMasterId id="2147483648" r:id="rId18"/>
  </p:sldMasterIdLst>
  <p:notesMasterIdLst>
    <p:notesMasterId r:id="rId37"/>
  </p:notesMasterIdLst>
  <p:sldIdLst>
    <p:sldId id="3249" r:id="rId19"/>
    <p:sldId id="1729" r:id="rId20"/>
    <p:sldId id="3250" r:id="rId21"/>
    <p:sldId id="3254" r:id="rId22"/>
    <p:sldId id="3255" r:id="rId23"/>
    <p:sldId id="3256" r:id="rId24"/>
    <p:sldId id="3258" r:id="rId25"/>
    <p:sldId id="3259" r:id="rId26"/>
    <p:sldId id="3260" r:id="rId27"/>
    <p:sldId id="3261" r:id="rId28"/>
    <p:sldId id="3263" r:id="rId29"/>
    <p:sldId id="3264" r:id="rId30"/>
    <p:sldId id="3266" r:id="rId31"/>
    <p:sldId id="3267" r:id="rId32"/>
    <p:sldId id="1842" r:id="rId33"/>
    <p:sldId id="3268" r:id="rId34"/>
    <p:sldId id="3269" r:id="rId35"/>
    <p:sldId id="3270" r:id="rId3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0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7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viewProps" Target="viewProps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2024/1/22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352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76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849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142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334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8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556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41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483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589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89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04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5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86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771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567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91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7468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21895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7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18884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699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6165867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a14="http://schemas.microsoft.com/office/drawing/2010/main" xmlns:a16="http://schemas.microsoft.com/office/drawing/2014/main" xmlns:p14="http://schemas.microsoft.com/office/powerpoint/2010/main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907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4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471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13464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5124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0083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8895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4300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224811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87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306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058007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73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80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60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475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4738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5765700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364328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52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348433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4587670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6289861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776513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5475154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1983698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9170675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87130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35941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38838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3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18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73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3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2024/1/22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865" r:id="rId2"/>
    <p:sldLayoutId id="2147483785" r:id="rId3"/>
    <p:sldLayoutId id="2147483789" r:id="rId4"/>
    <p:sldLayoutId id="2147483866" r:id="rId5"/>
    <p:sldLayoutId id="2147483797" r:id="rId6"/>
    <p:sldLayoutId id="2147483783" r:id="rId7"/>
    <p:sldLayoutId id="2147483864" r:id="rId8"/>
    <p:sldLayoutId id="2147483793" r:id="rId9"/>
    <p:sldLayoutId id="2147483867" r:id="rId10"/>
    <p:sldLayoutId id="2147483794" r:id="rId11"/>
    <p:sldLayoutId id="2147483796" r:id="rId12"/>
    <p:sldLayoutId id="2147483868" r:id="rId13"/>
    <p:sldLayoutId id="2147483799" r:id="rId14"/>
    <p:sldLayoutId id="2147483807" r:id="rId15"/>
    <p:sldLayoutId id="2147483869" r:id="rId16"/>
    <p:sldLayoutId id="2147483808" r:id="rId17"/>
    <p:sldLayoutId id="2147483811" r:id="rId18"/>
    <p:sldLayoutId id="2147483870" r:id="rId19"/>
    <p:sldLayoutId id="2147483812" r:id="rId20"/>
    <p:sldLayoutId id="2147483809" r:id="rId21"/>
    <p:sldLayoutId id="2147483871" r:id="rId22"/>
    <p:sldLayoutId id="2147483810" r:id="rId23"/>
    <p:sldLayoutId id="2147483872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3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3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74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79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答辩人：廖东海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4A03A1B-7DBC-44F0-93A6-2D26D61A7B9B}"/>
              </a:ext>
            </a:extLst>
          </p:cNvPr>
          <p:cNvSpPr/>
          <p:nvPr/>
        </p:nvSpPr>
        <p:spPr>
          <a:xfrm>
            <a:off x="5082687" y="5792812"/>
            <a:ext cx="2026621" cy="3526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导　师：陆慧梅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8587274" y="5792812"/>
            <a:ext cx="2012496" cy="3561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fld id="{7FD84DE4-6AE1-4B58-BBB6-36A20B8922DE}" type="datetime1">
              <a:rPr lang="zh-CN" altLang="en-US" smtClean="0">
                <a:solidFill>
                  <a:srgbClr val="FFFFFF"/>
                </a:solidFill>
                <a:latin typeface="Arial"/>
                <a:ea typeface="微软雅黑"/>
              </a:rPr>
              <a:t>2024/1/22</a:t>
            </a:fld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AF502-6CC5-4156-BC6E-0F22920FD1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89100" y="4298950"/>
            <a:ext cx="8813800" cy="7143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b="1" dirty="0"/>
              <a:t>ReL4:</a:t>
            </a:r>
            <a:r>
              <a:rPr lang="zh-CN" altLang="en-US" sz="4800" b="1" dirty="0"/>
              <a:t> 基于用户态中断的异步微内核设计与实现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05651671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  <a:r>
              <a:rPr lang="en-US" altLang="zh-CN" dirty="0"/>
              <a:t>-</a:t>
            </a:r>
            <a:r>
              <a:rPr lang="zh-CN" altLang="en-US" dirty="0"/>
              <a:t>支持用户态中断的通知机制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D3EF21-C67E-4ECC-AF17-B0D5685DB3D2}"/>
              </a:ext>
            </a:extLst>
          </p:cNvPr>
          <p:cNvSpPr txBox="1"/>
          <p:nvPr/>
        </p:nvSpPr>
        <p:spPr>
          <a:xfrm>
            <a:off x="660399" y="1439682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注册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AC1D0BE-0EDB-474D-AD6C-0E3EBA973339}"/>
              </a:ext>
            </a:extLst>
          </p:cNvPr>
          <p:cNvSpPr txBox="1"/>
          <p:nvPr/>
        </p:nvSpPr>
        <p:spPr>
          <a:xfrm>
            <a:off x="660399" y="3761208"/>
            <a:ext cx="2853509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通信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8094B3-A4F0-460D-B6DF-695EB206D5F8}"/>
              </a:ext>
            </a:extLst>
          </p:cNvPr>
          <p:cNvSpPr txBox="1"/>
          <p:nvPr/>
        </p:nvSpPr>
        <p:spPr>
          <a:xfrm>
            <a:off x="660400" y="2217236"/>
            <a:ext cx="10858500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创建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notification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对象。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绑定接收线程。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注册发送线程。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EFBB30-B79C-4AC5-A768-03854837978A}"/>
              </a:ext>
            </a:extLst>
          </p:cNvPr>
          <p:cNvSpPr txBox="1"/>
          <p:nvPr/>
        </p:nvSpPr>
        <p:spPr>
          <a:xfrm>
            <a:off x="687832" y="4525462"/>
            <a:ext cx="10858500" cy="1173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通过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notification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调用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Signal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，通过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IPCBuffer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判断是否注册发送端。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接收端：对于开启用户态中断的系统，需要开发对应的对应的用户态中断处理程序。为了兼容此前的接口，对于 </a:t>
            </a:r>
            <a:r>
              <a:rPr lang="en-US" altLang="zh-CN" sz="2000" b="0" i="0" dirty="0">
                <a:solidFill>
                  <a:srgbClr val="D7BA7D"/>
                </a:solidFill>
                <a:effectLst/>
                <a:latin typeface="Fira Code Medium" pitchFamily="1" charset="0"/>
              </a:rPr>
              <a:t>seL4_Wait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和 </a:t>
            </a:r>
            <a:r>
              <a:rPr lang="en-US" altLang="zh-CN" sz="2000" b="0" i="0" dirty="0">
                <a:solidFill>
                  <a:srgbClr val="D7BA7D"/>
                </a:solidFill>
                <a:effectLst/>
                <a:latin typeface="Fira Code Medium" pitchFamily="1" charset="0"/>
              </a:rPr>
              <a:t>seL4_Poll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Fira Code Medium" pitchFamily="1" charset="0"/>
              </a:rPr>
              <a:t>做兼容性修改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315723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  <a:r>
              <a:rPr lang="en-US" altLang="zh-CN" dirty="0"/>
              <a:t>-</a:t>
            </a:r>
            <a:r>
              <a:rPr lang="zh-CN" altLang="en-US" dirty="0"/>
              <a:t>异步</a:t>
            </a:r>
            <a:r>
              <a:rPr lang="en-US" altLang="zh-CN" dirty="0"/>
              <a:t>IPC</a:t>
            </a:r>
            <a:r>
              <a:rPr lang="zh-CN" altLang="en-US" dirty="0"/>
              <a:t>设计方案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3E2B57-505C-4933-92E5-83EEFC56786A}"/>
              </a:ext>
            </a:extLst>
          </p:cNvPr>
          <p:cNvSpPr/>
          <p:nvPr/>
        </p:nvSpPr>
        <p:spPr>
          <a:xfrm>
            <a:off x="666750" y="106255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CD6FFE-CC2D-470D-84CD-7F0452DDBD91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</a:rPr>
              <a:t>异步</a:t>
            </a:r>
            <a:r>
              <a:rPr lang="en-US" altLang="zh-CN" sz="4000" b="1" spc="300" dirty="0">
                <a:solidFill>
                  <a:schemeClr val="accent1"/>
                </a:solidFill>
                <a:latin typeface="微软雅黑" panose="020B0503020204020204" pitchFamily="34" charset="-122"/>
              </a:rPr>
              <a:t>IPC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7B985D-5259-4415-BB7A-4294A95FD1BD}"/>
              </a:ext>
            </a:extLst>
          </p:cNvPr>
          <p:cNvSpPr txBox="1"/>
          <p:nvPr/>
        </p:nvSpPr>
        <p:spPr>
          <a:xfrm>
            <a:off x="1139789" y="2797274"/>
            <a:ext cx="3690136" cy="1761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利用用户态线程在异步运行时库进行进行调度，同时在运行时库接管所有的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IPC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请求，写入</a:t>
            </a:r>
            <a:r>
              <a:rPr lang="en-US" altLang="zh-CN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IPC buffer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中，使用通知机制进行请求和响应同步。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B7D480A-4ACD-4774-8FE2-C3ACF399C7FF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4F5634D-5F0A-4AE7-9590-A0460395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206" y="1562868"/>
            <a:ext cx="6595549" cy="40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7846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  <a:r>
              <a:rPr lang="en-US" altLang="zh-CN" dirty="0"/>
              <a:t>-</a:t>
            </a:r>
            <a:r>
              <a:rPr lang="zh-CN" altLang="en-US" dirty="0"/>
              <a:t>异步系统调用设计方案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3E2B57-505C-4933-92E5-83EEFC56786A}"/>
              </a:ext>
            </a:extLst>
          </p:cNvPr>
          <p:cNvSpPr/>
          <p:nvPr/>
        </p:nvSpPr>
        <p:spPr>
          <a:xfrm>
            <a:off x="666750" y="106255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CD6FFE-CC2D-470D-84CD-7F0452DDBD91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</a:rPr>
              <a:t>异步系统调用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7B985D-5259-4415-BB7A-4294A95FD1BD}"/>
              </a:ext>
            </a:extLst>
          </p:cNvPr>
          <p:cNvSpPr txBox="1"/>
          <p:nvPr/>
        </p:nvSpPr>
        <p:spPr>
          <a:xfrm>
            <a:off x="1139789" y="2797274"/>
            <a:ext cx="3690136" cy="17617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hangingPunct="1"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将内核看作特殊的接收方，可以等价于前面的框架。唯一的区别在于用户线程通过陷入内核态来唤醒接收的内核协程。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eaLnBrk="1" hangingPunct="1">
              <a:lnSpc>
                <a:spcPct val="130000"/>
              </a:lnSpc>
            </a:pP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B7D480A-4ACD-4774-8FE2-C3ACF399C7FF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CB46F1B5-2312-4926-B53F-E666CAF3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773" y="1578533"/>
            <a:ext cx="6743627" cy="41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9315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研究方案</a:t>
            </a:r>
            <a:r>
              <a:rPr lang="en-US" altLang="zh-CN" dirty="0"/>
              <a:t>-</a:t>
            </a:r>
            <a:r>
              <a:rPr lang="zh-CN" altLang="en-US" dirty="0"/>
              <a:t>实验方案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D8B035D-7AEF-47CA-B034-A9BE7E1D9B2E}"/>
              </a:ext>
            </a:extLst>
          </p:cNvPr>
          <p:cNvSpPr txBox="1"/>
          <p:nvPr/>
        </p:nvSpPr>
        <p:spPr>
          <a:xfrm>
            <a:off x="660399" y="2007854"/>
            <a:ext cx="4798705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通知机制改进后的性能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96F58D0-C30A-4EED-9919-35F4BE70C170}"/>
              </a:ext>
            </a:extLst>
          </p:cNvPr>
          <p:cNvSpPr txBox="1"/>
          <p:nvPr/>
        </p:nvSpPr>
        <p:spPr>
          <a:xfrm>
            <a:off x="660399" y="3761208"/>
            <a:ext cx="4982950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异步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IPC/</a:t>
            </a: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系统调用的性能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1E8483-1A9A-4354-BD6C-0AFE3E80D011}"/>
              </a:ext>
            </a:extLst>
          </p:cNvPr>
          <p:cNvSpPr txBox="1"/>
          <p:nvPr/>
        </p:nvSpPr>
        <p:spPr>
          <a:xfrm>
            <a:off x="660400" y="2785408"/>
            <a:ext cx="108585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micro benchmark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：内核陷入、上下文切换的周期 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vs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用户态中断的上下文切换周期数。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B2EF5F-EE88-4464-B79B-21400B022AB8}"/>
              </a:ext>
            </a:extLst>
          </p:cNvPr>
          <p:cNvSpPr txBox="1"/>
          <p:nvPr/>
        </p:nvSpPr>
        <p:spPr>
          <a:xfrm>
            <a:off x="687832" y="4525462"/>
            <a:ext cx="10858500" cy="196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micro benchmark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：每个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IPC/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系统调用的切换周期数 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vs 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异步下的平均切换周期数。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macro benchmark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：选择需要大量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IPC/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系统调用的应用：如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Redis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数据库读写等，测量平均延时和吞吐量。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858008-9050-4FDE-9A63-64F761556BB0}"/>
              </a:ext>
            </a:extLst>
          </p:cNvPr>
          <p:cNvSpPr txBox="1"/>
          <p:nvPr/>
        </p:nvSpPr>
        <p:spPr>
          <a:xfrm>
            <a:off x="541539" y="955272"/>
            <a:ext cx="108585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Baseline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seL4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裸机环境：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qemu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、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FPGA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5364023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研究工作进度安排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A4F38BA-D490-4133-98D7-6C125FCCDF62}"/>
              </a:ext>
            </a:extLst>
          </p:cNvPr>
          <p:cNvGrpSpPr/>
          <p:nvPr/>
        </p:nvGrpSpPr>
        <p:grpSpPr>
          <a:xfrm>
            <a:off x="336430" y="4966731"/>
            <a:ext cx="11516264" cy="444500"/>
            <a:chOff x="0" y="3314700"/>
            <a:chExt cx="12192000" cy="444500"/>
          </a:xfrm>
          <a:solidFill>
            <a:schemeClr val="accent4"/>
          </a:solidFill>
        </p:grpSpPr>
        <p:sp>
          <p:nvSpPr>
            <p:cNvPr id="78" name="任意多边形 36">
              <a:extLst>
                <a:ext uri="{FF2B5EF4-FFF2-40B4-BE49-F238E27FC236}">
                  <a16:creationId xmlns:a16="http://schemas.microsoft.com/office/drawing/2014/main" id="{29A0EF6C-F0BD-45A4-8E36-1E8D158ACC43}"/>
                </a:ext>
              </a:extLst>
            </p:cNvPr>
            <p:cNvSpPr/>
            <p:nvPr/>
          </p:nvSpPr>
          <p:spPr>
            <a:xfrm>
              <a:off x="0" y="3314700"/>
              <a:ext cx="12192000" cy="444500"/>
            </a:xfrm>
            <a:custGeom>
              <a:avLst/>
              <a:gdLst>
                <a:gd name="connsiteX0" fmla="*/ 0 w 12192000"/>
                <a:gd name="connsiteY0" fmla="*/ 0 h 444500"/>
                <a:gd name="connsiteX1" fmla="*/ 11654397 w 12192000"/>
                <a:gd name="connsiteY1" fmla="*/ 0 h 444500"/>
                <a:gd name="connsiteX2" fmla="*/ 12192000 w 12192000"/>
                <a:gd name="connsiteY2" fmla="*/ 218904 h 444500"/>
                <a:gd name="connsiteX3" fmla="*/ 12192000 w 12192000"/>
                <a:gd name="connsiteY3" fmla="*/ 222250 h 444500"/>
                <a:gd name="connsiteX4" fmla="*/ 11646180 w 12192000"/>
                <a:gd name="connsiteY4" fmla="*/ 444500 h 444500"/>
                <a:gd name="connsiteX5" fmla="*/ 0 w 12192000"/>
                <a:gd name="connsiteY5" fmla="*/ 444500 h 44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444500">
                  <a:moveTo>
                    <a:pt x="0" y="0"/>
                  </a:moveTo>
                  <a:lnTo>
                    <a:pt x="11654397" y="0"/>
                  </a:lnTo>
                  <a:lnTo>
                    <a:pt x="12192000" y="218904"/>
                  </a:lnTo>
                  <a:lnTo>
                    <a:pt x="12192000" y="222250"/>
                  </a:lnTo>
                  <a:lnTo>
                    <a:pt x="11646180" y="444500"/>
                  </a:lnTo>
                  <a:lnTo>
                    <a:pt x="0" y="4445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zh-CN" altLang="en-US"/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EB68B383-A88C-433E-B5E5-087212F25867}"/>
                </a:ext>
              </a:extLst>
            </p:cNvPr>
            <p:cNvCxnSpPr/>
            <p:nvPr/>
          </p:nvCxnSpPr>
          <p:spPr>
            <a:xfrm>
              <a:off x="66040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73476EE8-CE4C-402B-BF78-A055E841286C}"/>
                </a:ext>
              </a:extLst>
            </p:cNvPr>
            <p:cNvCxnSpPr/>
            <p:nvPr/>
          </p:nvCxnSpPr>
          <p:spPr>
            <a:xfrm>
              <a:off x="86921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2DE04505-DFB3-4963-9FEA-E6A94338852D}"/>
                </a:ext>
              </a:extLst>
            </p:cNvPr>
            <p:cNvCxnSpPr/>
            <p:nvPr/>
          </p:nvCxnSpPr>
          <p:spPr>
            <a:xfrm>
              <a:off x="1078034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75A1DF08-4C19-4A67-B13D-22928E1BE053}"/>
                </a:ext>
              </a:extLst>
            </p:cNvPr>
            <p:cNvCxnSpPr/>
            <p:nvPr/>
          </p:nvCxnSpPr>
          <p:spPr>
            <a:xfrm>
              <a:off x="1286851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FA6DE1AF-523E-4B68-BD4F-B3CECBE67100}"/>
                </a:ext>
              </a:extLst>
            </p:cNvPr>
            <p:cNvCxnSpPr/>
            <p:nvPr/>
          </p:nvCxnSpPr>
          <p:spPr>
            <a:xfrm>
              <a:off x="1495668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B562C3BF-7CA2-4DB5-A767-FD366682AF21}"/>
                </a:ext>
              </a:extLst>
            </p:cNvPr>
            <p:cNvCxnSpPr/>
            <p:nvPr/>
          </p:nvCxnSpPr>
          <p:spPr>
            <a:xfrm>
              <a:off x="1704485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1A626245-2BCF-4740-9D27-ABB38461655D}"/>
                </a:ext>
              </a:extLst>
            </p:cNvPr>
            <p:cNvCxnSpPr/>
            <p:nvPr/>
          </p:nvCxnSpPr>
          <p:spPr>
            <a:xfrm>
              <a:off x="1913302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4B1EB14B-9385-43BF-B92B-4BD06AA92A08}"/>
                </a:ext>
              </a:extLst>
            </p:cNvPr>
            <p:cNvCxnSpPr/>
            <p:nvPr/>
          </p:nvCxnSpPr>
          <p:spPr>
            <a:xfrm>
              <a:off x="2122119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41A014A8-BEF6-4F5F-A5AB-80E80AE85C94}"/>
                </a:ext>
              </a:extLst>
            </p:cNvPr>
            <p:cNvCxnSpPr/>
            <p:nvPr/>
          </p:nvCxnSpPr>
          <p:spPr>
            <a:xfrm>
              <a:off x="2330936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C8B65543-5DC3-42BF-816D-F4FB0E91A1CC}"/>
                </a:ext>
              </a:extLst>
            </p:cNvPr>
            <p:cNvCxnSpPr/>
            <p:nvPr/>
          </p:nvCxnSpPr>
          <p:spPr>
            <a:xfrm>
              <a:off x="2539753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D99E2528-FCF2-41F6-B630-CDC7D7020AA1}"/>
                </a:ext>
              </a:extLst>
            </p:cNvPr>
            <p:cNvCxnSpPr/>
            <p:nvPr/>
          </p:nvCxnSpPr>
          <p:spPr>
            <a:xfrm>
              <a:off x="274857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2237E0C9-6693-4A4E-91E1-1CD876D3D3DA}"/>
                </a:ext>
              </a:extLst>
            </p:cNvPr>
            <p:cNvCxnSpPr/>
            <p:nvPr/>
          </p:nvCxnSpPr>
          <p:spPr>
            <a:xfrm>
              <a:off x="295738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EA4405BF-0281-415E-977C-2E3C7C523317}"/>
                </a:ext>
              </a:extLst>
            </p:cNvPr>
            <p:cNvCxnSpPr/>
            <p:nvPr/>
          </p:nvCxnSpPr>
          <p:spPr>
            <a:xfrm>
              <a:off x="3166204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1DD763E-73F6-4EA0-AF07-814F8764AB42}"/>
                </a:ext>
              </a:extLst>
            </p:cNvPr>
            <p:cNvCxnSpPr/>
            <p:nvPr/>
          </p:nvCxnSpPr>
          <p:spPr>
            <a:xfrm>
              <a:off x="3375021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D7872D05-4F51-49BC-A190-2861EB7EEB12}"/>
                </a:ext>
              </a:extLst>
            </p:cNvPr>
            <p:cNvCxnSpPr/>
            <p:nvPr/>
          </p:nvCxnSpPr>
          <p:spPr>
            <a:xfrm>
              <a:off x="3583838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2B529D70-8B8A-46CE-85C5-19DD3F40FBF0}"/>
                </a:ext>
              </a:extLst>
            </p:cNvPr>
            <p:cNvCxnSpPr/>
            <p:nvPr/>
          </p:nvCxnSpPr>
          <p:spPr>
            <a:xfrm>
              <a:off x="3792655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BE538EEB-82B3-49EB-8A75-CD7A0B141EF9}"/>
                </a:ext>
              </a:extLst>
            </p:cNvPr>
            <p:cNvCxnSpPr/>
            <p:nvPr/>
          </p:nvCxnSpPr>
          <p:spPr>
            <a:xfrm>
              <a:off x="4001472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E8483F47-E8D0-461E-AC26-DA84B612F832}"/>
                </a:ext>
              </a:extLst>
            </p:cNvPr>
            <p:cNvCxnSpPr/>
            <p:nvPr/>
          </p:nvCxnSpPr>
          <p:spPr>
            <a:xfrm>
              <a:off x="4210289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55E59605-FDCF-42CA-AF6D-296101EBA073}"/>
                </a:ext>
              </a:extLst>
            </p:cNvPr>
            <p:cNvCxnSpPr/>
            <p:nvPr/>
          </p:nvCxnSpPr>
          <p:spPr>
            <a:xfrm>
              <a:off x="4419106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6006B754-4574-4244-9295-14F678390364}"/>
                </a:ext>
              </a:extLst>
            </p:cNvPr>
            <p:cNvCxnSpPr/>
            <p:nvPr/>
          </p:nvCxnSpPr>
          <p:spPr>
            <a:xfrm>
              <a:off x="4627923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60F99593-C298-4996-BACB-F6F11095E955}"/>
                </a:ext>
              </a:extLst>
            </p:cNvPr>
            <p:cNvCxnSpPr/>
            <p:nvPr/>
          </p:nvCxnSpPr>
          <p:spPr>
            <a:xfrm>
              <a:off x="483674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4A6EFC95-562F-456B-915B-47417C60366E}"/>
                </a:ext>
              </a:extLst>
            </p:cNvPr>
            <p:cNvCxnSpPr/>
            <p:nvPr/>
          </p:nvCxnSpPr>
          <p:spPr>
            <a:xfrm>
              <a:off x="504555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5E68B6ED-9727-48AB-B540-1EC925EFAC0D}"/>
                </a:ext>
              </a:extLst>
            </p:cNvPr>
            <p:cNvCxnSpPr/>
            <p:nvPr/>
          </p:nvCxnSpPr>
          <p:spPr>
            <a:xfrm>
              <a:off x="5254374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F01182B5-E078-45AC-9D34-6911B14DEE0A}"/>
                </a:ext>
              </a:extLst>
            </p:cNvPr>
            <p:cNvCxnSpPr/>
            <p:nvPr/>
          </p:nvCxnSpPr>
          <p:spPr>
            <a:xfrm>
              <a:off x="5463191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78A70666-4FAE-4C7A-B0BF-92ACE084AAB6}"/>
                </a:ext>
              </a:extLst>
            </p:cNvPr>
            <p:cNvCxnSpPr/>
            <p:nvPr/>
          </p:nvCxnSpPr>
          <p:spPr>
            <a:xfrm>
              <a:off x="5672008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3F4BB79B-F226-455E-B1C9-C2F3DD1276AA}"/>
                </a:ext>
              </a:extLst>
            </p:cNvPr>
            <p:cNvCxnSpPr/>
            <p:nvPr/>
          </p:nvCxnSpPr>
          <p:spPr>
            <a:xfrm>
              <a:off x="5880825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4CA6DF2C-BE02-47FC-A1BF-1848E09D2E90}"/>
                </a:ext>
              </a:extLst>
            </p:cNvPr>
            <p:cNvCxnSpPr/>
            <p:nvPr/>
          </p:nvCxnSpPr>
          <p:spPr>
            <a:xfrm>
              <a:off x="6089642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4E145537-A452-452B-BEF9-066AA33509FD}"/>
                </a:ext>
              </a:extLst>
            </p:cNvPr>
            <p:cNvCxnSpPr/>
            <p:nvPr/>
          </p:nvCxnSpPr>
          <p:spPr>
            <a:xfrm>
              <a:off x="6298459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>
              <a:extLst>
                <a:ext uri="{FF2B5EF4-FFF2-40B4-BE49-F238E27FC236}">
                  <a16:creationId xmlns:a16="http://schemas.microsoft.com/office/drawing/2014/main" id="{036FE277-6358-41CE-8FA0-34152A79A66F}"/>
                </a:ext>
              </a:extLst>
            </p:cNvPr>
            <p:cNvCxnSpPr/>
            <p:nvPr/>
          </p:nvCxnSpPr>
          <p:spPr>
            <a:xfrm>
              <a:off x="6507276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28EEFF4B-12B9-44BD-8653-1DC71857E7B1}"/>
                </a:ext>
              </a:extLst>
            </p:cNvPr>
            <p:cNvCxnSpPr/>
            <p:nvPr/>
          </p:nvCxnSpPr>
          <p:spPr>
            <a:xfrm>
              <a:off x="6716093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DF412E6B-E913-4426-92C1-D4CE1F54570C}"/>
                </a:ext>
              </a:extLst>
            </p:cNvPr>
            <p:cNvCxnSpPr/>
            <p:nvPr/>
          </p:nvCxnSpPr>
          <p:spPr>
            <a:xfrm>
              <a:off x="692491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29EBAC2-4EF4-40C9-A169-854418BFFB1D}"/>
                </a:ext>
              </a:extLst>
            </p:cNvPr>
            <p:cNvCxnSpPr/>
            <p:nvPr/>
          </p:nvCxnSpPr>
          <p:spPr>
            <a:xfrm>
              <a:off x="713372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50E9DD50-22BC-45E9-87DD-EA09FDAF2D21}"/>
                </a:ext>
              </a:extLst>
            </p:cNvPr>
            <p:cNvCxnSpPr/>
            <p:nvPr/>
          </p:nvCxnSpPr>
          <p:spPr>
            <a:xfrm>
              <a:off x="7342544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EB38FB99-57C1-465E-A404-96457C77A5F4}"/>
                </a:ext>
              </a:extLst>
            </p:cNvPr>
            <p:cNvCxnSpPr/>
            <p:nvPr/>
          </p:nvCxnSpPr>
          <p:spPr>
            <a:xfrm>
              <a:off x="7551361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4A947452-5328-4A05-9A76-4047A5371270}"/>
                </a:ext>
              </a:extLst>
            </p:cNvPr>
            <p:cNvCxnSpPr/>
            <p:nvPr/>
          </p:nvCxnSpPr>
          <p:spPr>
            <a:xfrm>
              <a:off x="7760178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72C86124-0673-47CB-AC94-09DCE5771F31}"/>
                </a:ext>
              </a:extLst>
            </p:cNvPr>
            <p:cNvCxnSpPr/>
            <p:nvPr/>
          </p:nvCxnSpPr>
          <p:spPr>
            <a:xfrm>
              <a:off x="7968995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20EA73F3-3E08-4D2B-B7D5-97F5A953A985}"/>
                </a:ext>
              </a:extLst>
            </p:cNvPr>
            <p:cNvCxnSpPr/>
            <p:nvPr/>
          </p:nvCxnSpPr>
          <p:spPr>
            <a:xfrm>
              <a:off x="8177812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FCE4FEAE-979A-490F-8610-94CA46A8F6BC}"/>
                </a:ext>
              </a:extLst>
            </p:cNvPr>
            <p:cNvCxnSpPr/>
            <p:nvPr/>
          </p:nvCxnSpPr>
          <p:spPr>
            <a:xfrm>
              <a:off x="8386629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6E6A7199-D7F1-435B-AA6C-4593EB9D6E91}"/>
                </a:ext>
              </a:extLst>
            </p:cNvPr>
            <p:cNvCxnSpPr/>
            <p:nvPr/>
          </p:nvCxnSpPr>
          <p:spPr>
            <a:xfrm>
              <a:off x="8595446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18767279-FA26-4864-A6DD-D6B5D63A74B3}"/>
                </a:ext>
              </a:extLst>
            </p:cNvPr>
            <p:cNvCxnSpPr/>
            <p:nvPr/>
          </p:nvCxnSpPr>
          <p:spPr>
            <a:xfrm>
              <a:off x="8804263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B2C3393D-CCC6-4329-88C7-1CA271978A13}"/>
                </a:ext>
              </a:extLst>
            </p:cNvPr>
            <p:cNvCxnSpPr/>
            <p:nvPr/>
          </p:nvCxnSpPr>
          <p:spPr>
            <a:xfrm>
              <a:off x="901308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9898EA51-B011-4124-8007-1A31098C4DE4}"/>
                </a:ext>
              </a:extLst>
            </p:cNvPr>
            <p:cNvCxnSpPr/>
            <p:nvPr/>
          </p:nvCxnSpPr>
          <p:spPr>
            <a:xfrm>
              <a:off x="922189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71D63287-3E9E-49A2-8C80-CA37006635D3}"/>
                </a:ext>
              </a:extLst>
            </p:cNvPr>
            <p:cNvCxnSpPr/>
            <p:nvPr/>
          </p:nvCxnSpPr>
          <p:spPr>
            <a:xfrm>
              <a:off x="9430714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59F1555F-709B-444E-B8E3-1171339B3C0B}"/>
                </a:ext>
              </a:extLst>
            </p:cNvPr>
            <p:cNvCxnSpPr/>
            <p:nvPr/>
          </p:nvCxnSpPr>
          <p:spPr>
            <a:xfrm>
              <a:off x="9639531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5A2A9599-0071-404E-9588-9E5B4921130A}"/>
                </a:ext>
              </a:extLst>
            </p:cNvPr>
            <p:cNvCxnSpPr/>
            <p:nvPr/>
          </p:nvCxnSpPr>
          <p:spPr>
            <a:xfrm>
              <a:off x="9848348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034A6512-E5AB-44D2-B8E9-EDC36C19EDAC}"/>
                </a:ext>
              </a:extLst>
            </p:cNvPr>
            <p:cNvCxnSpPr/>
            <p:nvPr/>
          </p:nvCxnSpPr>
          <p:spPr>
            <a:xfrm>
              <a:off x="10057165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A8EB0C97-0F53-4230-BD9B-9A3AB7D194E4}"/>
                </a:ext>
              </a:extLst>
            </p:cNvPr>
            <p:cNvCxnSpPr/>
            <p:nvPr/>
          </p:nvCxnSpPr>
          <p:spPr>
            <a:xfrm>
              <a:off x="10265982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3589473B-2F53-453B-88EC-1E3AF5DBCE11}"/>
                </a:ext>
              </a:extLst>
            </p:cNvPr>
            <p:cNvCxnSpPr/>
            <p:nvPr/>
          </p:nvCxnSpPr>
          <p:spPr>
            <a:xfrm>
              <a:off x="10474799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A06952EF-77D5-4095-B6FF-4D6263ABE4E0}"/>
                </a:ext>
              </a:extLst>
            </p:cNvPr>
            <p:cNvCxnSpPr/>
            <p:nvPr/>
          </p:nvCxnSpPr>
          <p:spPr>
            <a:xfrm>
              <a:off x="10683616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C434225E-329B-402B-BECD-3B3C5EBA8B3F}"/>
                </a:ext>
              </a:extLst>
            </p:cNvPr>
            <p:cNvCxnSpPr/>
            <p:nvPr/>
          </p:nvCxnSpPr>
          <p:spPr>
            <a:xfrm>
              <a:off x="10892433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30ECF044-C448-4171-8D96-38471B818A69}"/>
                </a:ext>
              </a:extLst>
            </p:cNvPr>
            <p:cNvCxnSpPr/>
            <p:nvPr/>
          </p:nvCxnSpPr>
          <p:spPr>
            <a:xfrm>
              <a:off x="1110125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B37D0663-360D-4C92-A04E-F2F63169FB35}"/>
                </a:ext>
              </a:extLst>
            </p:cNvPr>
            <p:cNvCxnSpPr/>
            <p:nvPr/>
          </p:nvCxnSpPr>
          <p:spPr>
            <a:xfrm>
              <a:off x="11310067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25733390-CAE3-44A9-9BD9-51639C0606CA}"/>
                </a:ext>
              </a:extLst>
            </p:cNvPr>
            <p:cNvCxnSpPr/>
            <p:nvPr/>
          </p:nvCxnSpPr>
          <p:spPr>
            <a:xfrm>
              <a:off x="11518900" y="3467100"/>
              <a:ext cx="0" cy="144000"/>
            </a:xfrm>
            <a:prstGeom prst="line">
              <a:avLst/>
            </a:prstGeom>
            <a:grpFill/>
            <a:ln w="762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文本占位符 11">
            <a:extLst>
              <a:ext uri="{FF2B5EF4-FFF2-40B4-BE49-F238E27FC236}">
                <a16:creationId xmlns:a16="http://schemas.microsoft.com/office/drawing/2014/main" id="{86EC6971-676C-4BCB-8D60-63567C10C594}"/>
              </a:ext>
            </a:extLst>
          </p:cNvPr>
          <p:cNvSpPr txBox="1">
            <a:spLocks/>
          </p:cNvSpPr>
          <p:nvPr/>
        </p:nvSpPr>
        <p:spPr>
          <a:xfrm>
            <a:off x="1034490" y="3844408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文献阅读和整理。</a:t>
            </a:r>
          </a:p>
        </p:txBody>
      </p:sp>
      <p:sp>
        <p:nvSpPr>
          <p:cNvPr id="133" name="文本占位符 6">
            <a:extLst>
              <a:ext uri="{FF2B5EF4-FFF2-40B4-BE49-F238E27FC236}">
                <a16:creationId xmlns:a16="http://schemas.microsoft.com/office/drawing/2014/main" id="{E7EFD005-008E-4C39-BC10-6C047AD855EE}"/>
              </a:ext>
            </a:extLst>
          </p:cNvPr>
          <p:cNvSpPr txBox="1">
            <a:spLocks/>
          </p:cNvSpPr>
          <p:nvPr/>
        </p:nvSpPr>
        <p:spPr>
          <a:xfrm>
            <a:off x="1034490" y="3335750"/>
            <a:ext cx="1906997" cy="465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调研</a:t>
            </a: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581CA658-DEFC-41B3-9050-40971E24CB9E}"/>
              </a:ext>
            </a:extLst>
          </p:cNvPr>
          <p:cNvGrpSpPr/>
          <p:nvPr/>
        </p:nvGrpSpPr>
        <p:grpSpPr>
          <a:xfrm>
            <a:off x="738939" y="3549603"/>
            <a:ext cx="144000" cy="1424804"/>
            <a:chOff x="714105" y="1885096"/>
            <a:chExt cx="144000" cy="1424804"/>
          </a:xfrm>
        </p:grpSpPr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541C7EA0-CB34-4224-B2AA-44CC967C4267}"/>
                </a:ext>
              </a:extLst>
            </p:cNvPr>
            <p:cNvCxnSpPr>
              <a:cxnSpLocks/>
            </p:cNvCxnSpPr>
            <p:nvPr/>
          </p:nvCxnSpPr>
          <p:spPr>
            <a:xfrm>
              <a:off x="784054" y="1921096"/>
              <a:ext cx="0" cy="1388804"/>
            </a:xfrm>
            <a:prstGeom prst="line">
              <a:avLst/>
            </a:prstGeom>
            <a:solidFill>
              <a:srgbClr val="9663C0"/>
            </a:solidFill>
            <a:ln w="3175">
              <a:solidFill>
                <a:schemeClr val="accent1"/>
              </a:solidFill>
              <a:headEnd type="none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F6080DAD-97C7-4D71-B994-4876C58A0C10}"/>
                </a:ext>
              </a:extLst>
            </p:cNvPr>
            <p:cNvCxnSpPr/>
            <p:nvPr/>
          </p:nvCxnSpPr>
          <p:spPr>
            <a:xfrm rot="5400000">
              <a:off x="786105" y="1813096"/>
              <a:ext cx="0" cy="144000"/>
            </a:xfrm>
            <a:prstGeom prst="line">
              <a:avLst/>
            </a:prstGeom>
            <a:ln w="1270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A6345349-0213-4D69-8C2A-1BB601BAC37D}"/>
              </a:ext>
            </a:extLst>
          </p:cNvPr>
          <p:cNvCxnSpPr>
            <a:cxnSpLocks/>
          </p:cNvCxnSpPr>
          <p:nvPr/>
        </p:nvCxnSpPr>
        <p:spPr>
          <a:xfrm>
            <a:off x="5104990" y="2857131"/>
            <a:ext cx="0" cy="2109600"/>
          </a:xfrm>
          <a:prstGeom prst="line">
            <a:avLst/>
          </a:prstGeom>
          <a:solidFill>
            <a:srgbClr val="9663C0"/>
          </a:solidFill>
          <a:ln w="3175">
            <a:solidFill>
              <a:schemeClr val="accent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177B5B54-9FDB-41AC-8E93-1A5FC46671AF}"/>
              </a:ext>
            </a:extLst>
          </p:cNvPr>
          <p:cNvCxnSpPr>
            <a:cxnSpLocks/>
          </p:cNvCxnSpPr>
          <p:nvPr/>
        </p:nvCxnSpPr>
        <p:spPr>
          <a:xfrm>
            <a:off x="9401092" y="2153485"/>
            <a:ext cx="0" cy="2829600"/>
          </a:xfrm>
          <a:prstGeom prst="line">
            <a:avLst/>
          </a:prstGeom>
          <a:solidFill>
            <a:srgbClr val="9663C0"/>
          </a:solidFill>
          <a:ln w="3175">
            <a:solidFill>
              <a:schemeClr val="accent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>
            <a:extLst>
              <a:ext uri="{FF2B5EF4-FFF2-40B4-BE49-F238E27FC236}">
                <a16:creationId xmlns:a16="http://schemas.microsoft.com/office/drawing/2014/main" id="{03E9172D-E0A1-4036-B05F-4BF5BFFC1A71}"/>
              </a:ext>
            </a:extLst>
          </p:cNvPr>
          <p:cNvCxnSpPr>
            <a:cxnSpLocks/>
          </p:cNvCxnSpPr>
          <p:nvPr/>
        </p:nvCxnSpPr>
        <p:spPr>
          <a:xfrm>
            <a:off x="2956939" y="3223752"/>
            <a:ext cx="0" cy="1749600"/>
          </a:xfrm>
          <a:prstGeom prst="line">
            <a:avLst/>
          </a:prstGeom>
          <a:solidFill>
            <a:srgbClr val="9663C0"/>
          </a:solidFill>
          <a:ln w="3175">
            <a:solidFill>
              <a:schemeClr val="accent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>
            <a:extLst>
              <a:ext uri="{FF2B5EF4-FFF2-40B4-BE49-F238E27FC236}">
                <a16:creationId xmlns:a16="http://schemas.microsoft.com/office/drawing/2014/main" id="{497A0B09-37EC-41CA-A863-1D0A29A44994}"/>
              </a:ext>
            </a:extLst>
          </p:cNvPr>
          <p:cNvCxnSpPr>
            <a:cxnSpLocks/>
          </p:cNvCxnSpPr>
          <p:nvPr/>
        </p:nvCxnSpPr>
        <p:spPr>
          <a:xfrm>
            <a:off x="7253041" y="2497131"/>
            <a:ext cx="0" cy="2469600"/>
          </a:xfrm>
          <a:prstGeom prst="line">
            <a:avLst/>
          </a:prstGeom>
          <a:solidFill>
            <a:srgbClr val="9663C0"/>
          </a:solidFill>
          <a:ln w="3175">
            <a:solidFill>
              <a:schemeClr val="accent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连接符 140">
            <a:extLst>
              <a:ext uri="{FF2B5EF4-FFF2-40B4-BE49-F238E27FC236}">
                <a16:creationId xmlns:a16="http://schemas.microsoft.com/office/drawing/2014/main" id="{F4F022E2-86E5-4E80-81C4-774A2FAAC45F}"/>
              </a:ext>
            </a:extLst>
          </p:cNvPr>
          <p:cNvCxnSpPr/>
          <p:nvPr/>
        </p:nvCxnSpPr>
        <p:spPr>
          <a:xfrm rot="5400000">
            <a:off x="2956939" y="3143520"/>
            <a:ext cx="0" cy="144000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>
            <a:extLst>
              <a:ext uri="{FF2B5EF4-FFF2-40B4-BE49-F238E27FC236}">
                <a16:creationId xmlns:a16="http://schemas.microsoft.com/office/drawing/2014/main" id="{CCCCB9BD-BF2C-4831-8E18-5CBED2887D5F}"/>
              </a:ext>
            </a:extLst>
          </p:cNvPr>
          <p:cNvCxnSpPr/>
          <p:nvPr/>
        </p:nvCxnSpPr>
        <p:spPr>
          <a:xfrm rot="5400000">
            <a:off x="5110385" y="2738408"/>
            <a:ext cx="0" cy="144000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连接符 142">
            <a:extLst>
              <a:ext uri="{FF2B5EF4-FFF2-40B4-BE49-F238E27FC236}">
                <a16:creationId xmlns:a16="http://schemas.microsoft.com/office/drawing/2014/main" id="{4E4C6886-D3D1-4074-9EF4-C279715C844C}"/>
              </a:ext>
            </a:extLst>
          </p:cNvPr>
          <p:cNvCxnSpPr/>
          <p:nvPr/>
        </p:nvCxnSpPr>
        <p:spPr>
          <a:xfrm rot="5400000">
            <a:off x="7270544" y="2381831"/>
            <a:ext cx="0" cy="144000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7F6C2A92-2407-4494-B106-3DCF58198C6D}"/>
              </a:ext>
            </a:extLst>
          </p:cNvPr>
          <p:cNvCxnSpPr/>
          <p:nvPr/>
        </p:nvCxnSpPr>
        <p:spPr>
          <a:xfrm rot="5400000">
            <a:off x="9414309" y="2075147"/>
            <a:ext cx="0" cy="144000"/>
          </a:xfrm>
          <a:prstGeom prst="line">
            <a:avLst/>
          </a:prstGeom>
          <a:ln w="1270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文本占位符 11">
            <a:extLst>
              <a:ext uri="{FF2B5EF4-FFF2-40B4-BE49-F238E27FC236}">
                <a16:creationId xmlns:a16="http://schemas.microsoft.com/office/drawing/2014/main" id="{93D6FA4C-D62C-4FEA-A655-BA07A059925C}"/>
              </a:ext>
            </a:extLst>
          </p:cNvPr>
          <p:cNvSpPr txBox="1">
            <a:spLocks/>
          </p:cNvSpPr>
          <p:nvPr/>
        </p:nvSpPr>
        <p:spPr>
          <a:xfrm>
            <a:off x="3105146" y="3538727"/>
            <a:ext cx="1863453" cy="97609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硕士开题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方案设计</a:t>
            </a:r>
          </a:p>
        </p:txBody>
      </p:sp>
      <p:sp>
        <p:nvSpPr>
          <p:cNvPr id="146" name="文本占位符 6">
            <a:extLst>
              <a:ext uri="{FF2B5EF4-FFF2-40B4-BE49-F238E27FC236}">
                <a16:creationId xmlns:a16="http://schemas.microsoft.com/office/drawing/2014/main" id="{8721722E-5C43-41B0-9052-F1B9E1503346}"/>
              </a:ext>
            </a:extLst>
          </p:cNvPr>
          <p:cNvSpPr txBox="1">
            <a:spLocks/>
          </p:cNvSpPr>
          <p:nvPr/>
        </p:nvSpPr>
        <p:spPr>
          <a:xfrm>
            <a:off x="3105146" y="2995344"/>
            <a:ext cx="1906997" cy="465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开题</a:t>
            </a:r>
          </a:p>
        </p:txBody>
      </p:sp>
      <p:sp>
        <p:nvSpPr>
          <p:cNvPr id="147" name="文本占位符 11">
            <a:extLst>
              <a:ext uri="{FF2B5EF4-FFF2-40B4-BE49-F238E27FC236}">
                <a16:creationId xmlns:a16="http://schemas.microsoft.com/office/drawing/2014/main" id="{DBC9322A-33E6-4A9A-B7E7-8A56C104B23C}"/>
              </a:ext>
            </a:extLst>
          </p:cNvPr>
          <p:cNvSpPr txBox="1">
            <a:spLocks/>
          </p:cNvSpPr>
          <p:nvPr/>
        </p:nvSpPr>
        <p:spPr>
          <a:xfrm>
            <a:off x="5330591" y="3191414"/>
            <a:ext cx="1863453" cy="13234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原型系统实现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实验和测试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分析实验和改进</a:t>
            </a:r>
          </a:p>
        </p:txBody>
      </p:sp>
      <p:sp>
        <p:nvSpPr>
          <p:cNvPr id="148" name="文本占位符 6">
            <a:extLst>
              <a:ext uri="{FF2B5EF4-FFF2-40B4-BE49-F238E27FC236}">
                <a16:creationId xmlns:a16="http://schemas.microsoft.com/office/drawing/2014/main" id="{D7216EC1-95F0-46F2-90A2-A78A9D78257C}"/>
              </a:ext>
            </a:extLst>
          </p:cNvPr>
          <p:cNvSpPr txBox="1">
            <a:spLocks/>
          </p:cNvSpPr>
          <p:nvPr/>
        </p:nvSpPr>
        <p:spPr>
          <a:xfrm>
            <a:off x="5330591" y="2590157"/>
            <a:ext cx="1906997" cy="465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原型系统</a:t>
            </a:r>
          </a:p>
        </p:txBody>
      </p:sp>
      <p:sp>
        <p:nvSpPr>
          <p:cNvPr id="149" name="文本占位符 11">
            <a:extLst>
              <a:ext uri="{FF2B5EF4-FFF2-40B4-BE49-F238E27FC236}">
                <a16:creationId xmlns:a16="http://schemas.microsoft.com/office/drawing/2014/main" id="{ACCA97B6-747B-4945-8176-1605F7CF7FEE}"/>
              </a:ext>
            </a:extLst>
          </p:cNvPr>
          <p:cNvSpPr txBox="1">
            <a:spLocks/>
          </p:cNvSpPr>
          <p:nvPr/>
        </p:nvSpPr>
        <p:spPr>
          <a:xfrm>
            <a:off x="7494095" y="2857988"/>
            <a:ext cx="1863453" cy="16568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小论文撰写和投出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中期报告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中期答辩</a:t>
            </a:r>
          </a:p>
        </p:txBody>
      </p:sp>
      <p:sp>
        <p:nvSpPr>
          <p:cNvPr id="150" name="文本占位符 6">
            <a:extLst>
              <a:ext uri="{FF2B5EF4-FFF2-40B4-BE49-F238E27FC236}">
                <a16:creationId xmlns:a16="http://schemas.microsoft.com/office/drawing/2014/main" id="{B937679B-5DB1-46DD-BAF1-32F810150F6D}"/>
              </a:ext>
            </a:extLst>
          </p:cNvPr>
          <p:cNvSpPr txBox="1">
            <a:spLocks/>
          </p:cNvSpPr>
          <p:nvPr/>
        </p:nvSpPr>
        <p:spPr>
          <a:xfrm>
            <a:off x="7494095" y="2210430"/>
            <a:ext cx="1906997" cy="465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中期</a:t>
            </a:r>
          </a:p>
        </p:txBody>
      </p:sp>
      <p:sp>
        <p:nvSpPr>
          <p:cNvPr id="151" name="文本占位符 11">
            <a:extLst>
              <a:ext uri="{FF2B5EF4-FFF2-40B4-BE49-F238E27FC236}">
                <a16:creationId xmlns:a16="http://schemas.microsoft.com/office/drawing/2014/main" id="{8086B293-B277-46DA-B76A-3FE18B5397BE}"/>
              </a:ext>
            </a:extLst>
          </p:cNvPr>
          <p:cNvSpPr txBox="1">
            <a:spLocks/>
          </p:cNvSpPr>
          <p:nvPr/>
        </p:nvSpPr>
        <p:spPr>
          <a:xfrm>
            <a:off x="9600947" y="2518453"/>
            <a:ext cx="1863453" cy="1996366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实验补充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小论文修改</a:t>
            </a:r>
            <a:endParaRPr lang="en-US" altLang="zh-CN" sz="1800" dirty="0">
              <a:latin typeface="+mn-ea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zh-CN" altLang="en-US" sz="1800" dirty="0">
                <a:latin typeface="+mn-ea"/>
              </a:rPr>
              <a:t>毕业论文撰写毕业答辩</a:t>
            </a:r>
          </a:p>
        </p:txBody>
      </p:sp>
      <p:sp>
        <p:nvSpPr>
          <p:cNvPr id="152" name="文本占位符 6">
            <a:extLst>
              <a:ext uri="{FF2B5EF4-FFF2-40B4-BE49-F238E27FC236}">
                <a16:creationId xmlns:a16="http://schemas.microsoft.com/office/drawing/2014/main" id="{0D294EC6-F4B9-4343-9C14-7671BA3DAA07}"/>
              </a:ext>
            </a:extLst>
          </p:cNvPr>
          <p:cNvSpPr txBox="1">
            <a:spLocks/>
          </p:cNvSpPr>
          <p:nvPr/>
        </p:nvSpPr>
        <p:spPr>
          <a:xfrm>
            <a:off x="9600947" y="1940344"/>
            <a:ext cx="1906997" cy="465070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dirty="0">
                <a:solidFill>
                  <a:schemeClr val="accent1"/>
                </a:solidFill>
                <a:latin typeface="+mn-ea"/>
              </a:rPr>
              <a:t>完善和总结</a:t>
            </a:r>
          </a:p>
        </p:txBody>
      </p:sp>
      <p:sp>
        <p:nvSpPr>
          <p:cNvPr id="153" name="文本占位符 11">
            <a:extLst>
              <a:ext uri="{FF2B5EF4-FFF2-40B4-BE49-F238E27FC236}">
                <a16:creationId xmlns:a16="http://schemas.microsoft.com/office/drawing/2014/main" id="{B7791379-A3F9-4007-9DDE-2C847FB7C376}"/>
              </a:ext>
            </a:extLst>
          </p:cNvPr>
          <p:cNvSpPr txBox="1">
            <a:spLocks/>
          </p:cNvSpPr>
          <p:nvPr/>
        </p:nvSpPr>
        <p:spPr>
          <a:xfrm>
            <a:off x="225744" y="5529216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2023/10</a:t>
            </a:r>
            <a:endParaRPr lang="zh-CN" altLang="en-US" sz="1800" dirty="0">
              <a:latin typeface="+mn-ea"/>
            </a:endParaRPr>
          </a:p>
        </p:txBody>
      </p:sp>
      <p:sp>
        <p:nvSpPr>
          <p:cNvPr id="154" name="文本占位符 11">
            <a:extLst>
              <a:ext uri="{FF2B5EF4-FFF2-40B4-BE49-F238E27FC236}">
                <a16:creationId xmlns:a16="http://schemas.microsoft.com/office/drawing/2014/main" id="{75C03058-049B-4BE3-AA46-B05304D6120B}"/>
              </a:ext>
            </a:extLst>
          </p:cNvPr>
          <p:cNvSpPr txBox="1">
            <a:spLocks/>
          </p:cNvSpPr>
          <p:nvPr/>
        </p:nvSpPr>
        <p:spPr>
          <a:xfrm>
            <a:off x="2592665" y="5543799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2024/01</a:t>
            </a:r>
            <a:endParaRPr lang="zh-CN" altLang="en-US" sz="1800" dirty="0">
              <a:latin typeface="+mn-ea"/>
            </a:endParaRPr>
          </a:p>
        </p:txBody>
      </p:sp>
      <p:sp>
        <p:nvSpPr>
          <p:cNvPr id="155" name="文本占位符 11">
            <a:extLst>
              <a:ext uri="{FF2B5EF4-FFF2-40B4-BE49-F238E27FC236}">
                <a16:creationId xmlns:a16="http://schemas.microsoft.com/office/drawing/2014/main" id="{430F6429-8407-4C7C-A456-62625F01F1CE}"/>
              </a:ext>
            </a:extLst>
          </p:cNvPr>
          <p:cNvSpPr txBox="1">
            <a:spLocks/>
          </p:cNvSpPr>
          <p:nvPr/>
        </p:nvSpPr>
        <p:spPr>
          <a:xfrm>
            <a:off x="4619590" y="5556848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2024/3</a:t>
            </a:r>
            <a:endParaRPr lang="zh-CN" altLang="en-US" sz="1800" dirty="0">
              <a:latin typeface="+mn-ea"/>
            </a:endParaRPr>
          </a:p>
        </p:txBody>
      </p:sp>
      <p:sp>
        <p:nvSpPr>
          <p:cNvPr id="156" name="文本占位符 11">
            <a:extLst>
              <a:ext uri="{FF2B5EF4-FFF2-40B4-BE49-F238E27FC236}">
                <a16:creationId xmlns:a16="http://schemas.microsoft.com/office/drawing/2014/main" id="{76F16A1D-4E64-4C0C-81CC-01FEAC56BCAA}"/>
              </a:ext>
            </a:extLst>
          </p:cNvPr>
          <p:cNvSpPr txBox="1">
            <a:spLocks/>
          </p:cNvSpPr>
          <p:nvPr/>
        </p:nvSpPr>
        <p:spPr>
          <a:xfrm>
            <a:off x="6846529" y="5533997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2024/8</a:t>
            </a:r>
            <a:endParaRPr lang="zh-CN" altLang="en-US" sz="1800" dirty="0">
              <a:latin typeface="+mn-ea"/>
            </a:endParaRPr>
          </a:p>
        </p:txBody>
      </p:sp>
      <p:sp>
        <p:nvSpPr>
          <p:cNvPr id="157" name="文本占位符 11">
            <a:extLst>
              <a:ext uri="{FF2B5EF4-FFF2-40B4-BE49-F238E27FC236}">
                <a16:creationId xmlns:a16="http://schemas.microsoft.com/office/drawing/2014/main" id="{063183D6-29B6-47DC-BFD7-49D07A77B6FB}"/>
              </a:ext>
            </a:extLst>
          </p:cNvPr>
          <p:cNvSpPr txBox="1">
            <a:spLocks/>
          </p:cNvSpPr>
          <p:nvPr/>
        </p:nvSpPr>
        <p:spPr>
          <a:xfrm>
            <a:off x="8904454" y="5543798"/>
            <a:ext cx="1863453" cy="728481"/>
          </a:xfrm>
          <a:prstGeom prst="rect">
            <a:avLst/>
          </a:prstGeom>
        </p:spPr>
        <p:txBody>
          <a:bodyPr lIns="0" tIns="0" rIns="0" bIns="0" anchor="t" anchorCtr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2024/10</a:t>
            </a:r>
            <a:endParaRPr lang="zh-CN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345162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9AD49C07-86CE-4B54-8AD5-7CCA6EB6A941}"/>
              </a:ext>
            </a:extLst>
          </p:cNvPr>
          <p:cNvSpPr txBox="1"/>
          <p:nvPr/>
        </p:nvSpPr>
        <p:spPr>
          <a:xfrm>
            <a:off x="2351589" y="1116244"/>
            <a:ext cx="7488822" cy="131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spc="130" dirty="0">
                <a:solidFill>
                  <a:schemeClr val="bg1"/>
                </a:solidFill>
                <a:latin typeface="微软雅黑"/>
                <a:ea typeface="微软雅黑"/>
              </a:rPr>
              <a:t>谢谢各位老师</a:t>
            </a:r>
            <a:endParaRPr lang="en-US" altLang="zh-CN" sz="3200" b="1" spc="130" dirty="0">
              <a:solidFill>
                <a:schemeClr val="bg1"/>
              </a:solidFill>
              <a:latin typeface="微软雅黑"/>
              <a:ea typeface="微软雅黑"/>
            </a:endParaRPr>
          </a:p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13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敬请批评指正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1527521" y="5792813"/>
            <a:ext cx="2077200" cy="3526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答辩人：廖东海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4A03A1B-7DBC-44F0-93A6-2D26D61A7B9B}"/>
              </a:ext>
            </a:extLst>
          </p:cNvPr>
          <p:cNvSpPr/>
          <p:nvPr/>
        </p:nvSpPr>
        <p:spPr>
          <a:xfrm>
            <a:off x="5082687" y="5792812"/>
            <a:ext cx="2026621" cy="3526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导　师：陆慧梅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8587274" y="5792812"/>
            <a:ext cx="2012496" cy="3561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fld id="{7FD84DE4-6AE1-4B58-BBB6-36A20B8922DE}" type="datetime1">
              <a:rPr lang="zh-CN" altLang="en-US" smtClean="0">
                <a:solidFill>
                  <a:srgbClr val="FFFFFF"/>
                </a:solidFill>
                <a:latin typeface="Arial"/>
                <a:ea typeface="微软雅黑"/>
              </a:rPr>
              <a:t>2024/1/22</a:t>
            </a:fld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DE89D17B-FBA1-4E53-81C8-401ED0246AF4}"/>
              </a:ext>
            </a:extLst>
          </p:cNvPr>
          <p:cNvSpPr txBox="1">
            <a:spLocks/>
          </p:cNvSpPr>
          <p:nvPr/>
        </p:nvSpPr>
        <p:spPr>
          <a:xfrm>
            <a:off x="4512011" y="2574820"/>
            <a:ext cx="3175352" cy="756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Thanks for your listening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4B006F8-FFCC-4D4E-9B32-5CD67F56025B}"/>
              </a:ext>
            </a:extLst>
          </p:cNvPr>
          <p:cNvCxnSpPr>
            <a:cxnSpLocks/>
          </p:cNvCxnSpPr>
          <p:nvPr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46835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36147"/>
              </p:ext>
            </p:extLst>
          </p:nvPr>
        </p:nvGraphicFramePr>
        <p:xfrm>
          <a:off x="798789" y="1125538"/>
          <a:ext cx="10532646" cy="438912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[1] Liedtke J. Improving IPC by kernel design[C]//Proceedings of the fourteenth ACM symposium on Operating systems principles. 1993: 175-188.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[2] Klein G, Elphinstone K,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et al. seL4: Formal verification of an OS kernel[C]//Proceedings of the ACM SIGOPS 22nd symposium on Operating systems principles. 2009: 207-220.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[3] van Schaik C, Leslie B, </a:t>
                      </a:r>
                      <a:r>
                        <a:rPr lang="en-US" altLang="zh-CN" dirty="0" err="1"/>
                        <a:t>Dannowski</a:t>
                      </a:r>
                      <a:r>
                        <a:rPr lang="en-US" altLang="zh-CN" dirty="0"/>
                        <a:t> U, et al. NICTA L4-embedded kernel reference manual, version NICTA N1[R]. Technical report, National ICT Australia, October 2005. Latest version available from: http://www. </a:t>
                      </a:r>
                      <a:r>
                        <a:rPr lang="en-US" altLang="zh-CN" dirty="0" err="1"/>
                        <a:t>ertos</a:t>
                      </a:r>
                      <a:r>
                        <a:rPr lang="en-US" altLang="zh-CN" dirty="0"/>
                        <a:t>. </a:t>
                      </a:r>
                      <a:r>
                        <a:rPr lang="en-US" altLang="zh-CN" dirty="0" err="1"/>
                        <a:t>nicta</a:t>
                      </a:r>
                      <a:r>
                        <a:rPr lang="en-US" altLang="zh-CN" dirty="0"/>
                        <a:t>. com. au/research/l4.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[4]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Leslie B. The OKL4 </a:t>
                      </a:r>
                      <a:r>
                        <a:rPr lang="en-US" altLang="zh-CN" dirty="0" err="1"/>
                        <a:t>Microvisor</a:t>
                      </a:r>
                      <a:r>
                        <a:rPr lang="en-US" altLang="zh-CN" dirty="0"/>
                        <a:t>: Convergence point of microkernels and hypervisors[C]//Proceedings of the first ACM </a:t>
                      </a:r>
                      <a:r>
                        <a:rPr lang="en-US" altLang="zh-CN" dirty="0" err="1"/>
                        <a:t>asia</a:t>
                      </a:r>
                      <a:r>
                        <a:rPr lang="en-US" altLang="zh-CN" dirty="0"/>
                        <a:t>-pacific workshop on Workshop on systems. 2010: 19-24.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[5]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Smejkal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T,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Lackorzynski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A, Engel B, et al. Transactional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ipc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fiasco.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[J]. OSPERT 2015, 2015: 19</a:t>
                      </a:r>
                      <a:r>
                        <a:rPr lang="en-US" altLang="zh-CN" dirty="0"/>
                        <a:t>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183746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[6]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Kuo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H C, Williams D, Koller R, et al. A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linux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clothing[C]//Proceedings of the Fifteenth European Conference on Computer Systems. 2020: 1-15.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42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34132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678667"/>
              </p:ext>
            </p:extLst>
          </p:nvPr>
        </p:nvGraphicFramePr>
        <p:xfrm>
          <a:off x="798789" y="1125538"/>
          <a:ext cx="10532646" cy="40233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[7]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Olivier P, Chiba D,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Lankes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S, et al. A binary-compatible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[C]//Proceedings of the 15th ACM SIGPLAN/SIGOPS International Conference on Virtual Execution Environments. 2019: 59-73.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[8]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Yu K, Zhang C, Zhao Y. Web Service Appliance Based on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[C]//2017 IEEE 37th International Conference on Distributed Computing Systems Workshops (ICDCSW). IEEE, 2017: 280-282.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[9]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Zhou Z, Bi Y, Wan J, et al.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Userspace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Bypass: Accelerating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Syscall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-intensive Applications[C]//17th USENIX Symposium on Operating Systems Design and Implementation (OSDI 23). 2023: 33-49.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[10]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Jeong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E Y, Wood S, Jamshed M, et al. {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mTCP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a Highly Scalable User-level {TCP} Stack for Multicore Systems[C]//11th USENIX Symposium on Networked Systems Design and Implementation (NSDI 14). 2014: 489-502.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[11]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Yang Z, Harris J R, Walker B, et al. SPDK: A development kit to build high performance storage applications[C]//2017 IEEE International Conference on Cloud Computing Technology and Science (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CloudCom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IEEE, 2017: 154-161.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58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1249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550798"/>
              </p:ext>
            </p:extLst>
          </p:nvPr>
        </p:nvGraphicFramePr>
        <p:xfrm>
          <a:off x="798789" y="1125538"/>
          <a:ext cx="10532646" cy="21945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[12]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Soares L, Stumm M. {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FlexSC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Flexible system call scheduling with {Exception-Less} system calls[C]//9th USENIX Symposium on Operating Systems Design and Implementation (OSDI 10). 2010.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[13]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Nassif N, Munch A O, Molnar C L, et al. Sapphire rapids: The next-generation Intel Xeon scalable processor[C]//2022 IEEE International Solid-State Circuits Conference (ISSCC). IEEE, 2022, 65: 44-46.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[14]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Waterman A,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Asanovic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K. The RISC-V instruction set manual, volume II: Privileged architecture[J]. RISC-V Foundation, 2019: 1-4.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6665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86728" y="1486204"/>
            <a:ext cx="3751673" cy="3729893"/>
            <a:chOff x="6597449" y="1148208"/>
            <a:chExt cx="3751673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3392601" cy="620713"/>
              <a:chOff x="5855427" y="1647453"/>
              <a:chExt cx="3392601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698175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选题背景及意义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3392601" cy="620713"/>
              <a:chOff x="5855427" y="1647453"/>
              <a:chExt cx="3392601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698175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国内外研究现状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15383" cy="620713"/>
              <a:chOff x="5855427" y="1647453"/>
              <a:chExt cx="2315383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研究方案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3751673" cy="620713"/>
              <a:chOff x="5855427" y="1647453"/>
              <a:chExt cx="3751673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305724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研究工作进度安排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CA1CEE3D-035F-4E62-BD42-714E40B67217}"/>
              </a:ext>
            </a:extLst>
          </p:cNvPr>
          <p:cNvSpPr txBox="1"/>
          <p:nvPr/>
        </p:nvSpPr>
        <p:spPr>
          <a:xfrm>
            <a:off x="442912" y="1285128"/>
            <a:ext cx="11306175" cy="1292616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  <a:ea typeface="+mn-ea"/>
              </a:rPr>
              <a:t>微内核将大部分的内核功能模块和驱动移到用户态，应用程序通过同步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请求其服务，使用异步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（通知机制）进行同步。此外，内核利用通知机制将硬件中断转发给用户态驱动进行处理。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选题背景及意义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C7680011-A633-457F-B329-22FD85C47045}"/>
              </a:ext>
            </a:extLst>
          </p:cNvPr>
          <p:cNvSpPr/>
          <p:nvPr/>
        </p:nvSpPr>
        <p:spPr>
          <a:xfrm>
            <a:off x="508864" y="1013251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选题背景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AD73F5-F170-4ECD-8214-54AF6DF2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86" y="2488151"/>
            <a:ext cx="8486775" cy="31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198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选题背景及意义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63F26B-FF54-4937-B878-8565FDBDD07A}"/>
              </a:ext>
            </a:extLst>
          </p:cNvPr>
          <p:cNvSpPr/>
          <p:nvPr/>
        </p:nvSpPr>
        <p:spPr>
          <a:xfrm>
            <a:off x="660399" y="1131263"/>
            <a:ext cx="4732215" cy="4352182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DBC7FA-8500-4B1B-A92C-F23DE46D7DC2}"/>
              </a:ext>
            </a:extLst>
          </p:cNvPr>
          <p:cNvSpPr/>
          <p:nvPr/>
        </p:nvSpPr>
        <p:spPr>
          <a:xfrm>
            <a:off x="547949" y="5610842"/>
            <a:ext cx="4998741" cy="298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300" dirty="0"/>
              <a:t>系统框架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FD425A-EA2A-4C9F-B191-29672E267E30}"/>
              </a:ext>
            </a:extLst>
          </p:cNvPr>
          <p:cNvSpPr txBox="1"/>
          <p:nvPr/>
        </p:nvSpPr>
        <p:spPr>
          <a:xfrm>
            <a:off x="5713982" y="1994046"/>
            <a:ext cx="5422900" cy="1401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本选题用户态中断硬件机制，设计无需内核转发的通知机制，并利用改造后的通知机制，设计和实现异步的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IPC</a:t>
            </a:r>
            <a:r>
              <a:rPr lang="zh-CN" altLang="en-US" sz="1800" dirty="0">
                <a:latin typeface="+mn-ea"/>
                <a:ea typeface="+mn-ea"/>
              </a:rPr>
              <a:t>和系统调用框架。</a:t>
            </a:r>
            <a:endParaRPr lang="en-US" altLang="zh-CN" sz="1800" dirty="0">
              <a:latin typeface="+mn-ea"/>
              <a:ea typeface="+mn-ea"/>
            </a:endParaRPr>
          </a:p>
          <a:p>
            <a:pPr algn="just" eaLnBrk="1" hangingPunct="1"/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D41235-5CE2-4B7B-9F05-468BD62E95C3}"/>
              </a:ext>
            </a:extLst>
          </p:cNvPr>
          <p:cNvSpPr txBox="1"/>
          <p:nvPr/>
        </p:nvSpPr>
        <p:spPr>
          <a:xfrm>
            <a:off x="6143501" y="1236990"/>
            <a:ext cx="2165296" cy="5601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6599F37-8C09-470E-AD2B-39C466D3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1" y="1929032"/>
            <a:ext cx="4398135" cy="3033196"/>
          </a:xfrm>
          <a:prstGeom prst="rect">
            <a:avLst/>
          </a:prstGeom>
        </p:spPr>
      </p:pic>
      <p:sp>
        <p:nvSpPr>
          <p:cNvPr id="21" name="Freeform 103">
            <a:extLst>
              <a:ext uri="{FF2B5EF4-FFF2-40B4-BE49-F238E27FC236}">
                <a16:creationId xmlns:a16="http://schemas.microsoft.com/office/drawing/2014/main" id="{22A5D40A-AEE4-45FC-8FFF-17ED66D1CB8E}"/>
              </a:ext>
            </a:extLst>
          </p:cNvPr>
          <p:cNvSpPr>
            <a:spLocks noEditPoints="1"/>
          </p:cNvSpPr>
          <p:nvPr/>
        </p:nvSpPr>
        <p:spPr bwMode="auto">
          <a:xfrm>
            <a:off x="5651079" y="1266804"/>
            <a:ext cx="358648" cy="576400"/>
          </a:xfrm>
          <a:custGeom>
            <a:avLst/>
            <a:gdLst>
              <a:gd name="T0" fmla="*/ 88 w 106"/>
              <a:gd name="T1" fmla="*/ 94 h 170"/>
              <a:gd name="T2" fmla="*/ 55 w 106"/>
              <a:gd name="T3" fmla="*/ 107 h 170"/>
              <a:gd name="T4" fmla="*/ 72 w 106"/>
              <a:gd name="T5" fmla="*/ 170 h 170"/>
              <a:gd name="T6" fmla="*/ 84 w 106"/>
              <a:gd name="T7" fmla="*/ 149 h 170"/>
              <a:gd name="T8" fmla="*/ 106 w 106"/>
              <a:gd name="T9" fmla="*/ 161 h 170"/>
              <a:gd name="T10" fmla="*/ 88 w 106"/>
              <a:gd name="T11" fmla="*/ 94 h 170"/>
              <a:gd name="T12" fmla="*/ 52 w 106"/>
              <a:gd name="T13" fmla="*/ 21 h 170"/>
              <a:gd name="T14" fmla="*/ 23 w 106"/>
              <a:gd name="T15" fmla="*/ 50 h 170"/>
              <a:gd name="T16" fmla="*/ 52 w 106"/>
              <a:gd name="T17" fmla="*/ 78 h 170"/>
              <a:gd name="T18" fmla="*/ 81 w 106"/>
              <a:gd name="T19" fmla="*/ 50 h 170"/>
              <a:gd name="T20" fmla="*/ 52 w 106"/>
              <a:gd name="T21" fmla="*/ 21 h 170"/>
              <a:gd name="T22" fmla="*/ 101 w 106"/>
              <a:gd name="T23" fmla="*/ 50 h 170"/>
              <a:gd name="T24" fmla="*/ 52 w 106"/>
              <a:gd name="T25" fmla="*/ 0 h 170"/>
              <a:gd name="T26" fmla="*/ 2 w 106"/>
              <a:gd name="T27" fmla="*/ 50 h 170"/>
              <a:gd name="T28" fmla="*/ 52 w 106"/>
              <a:gd name="T29" fmla="*/ 99 h 170"/>
              <a:gd name="T30" fmla="*/ 101 w 106"/>
              <a:gd name="T31" fmla="*/ 50 h 170"/>
              <a:gd name="T32" fmla="*/ 52 w 106"/>
              <a:gd name="T33" fmla="*/ 87 h 170"/>
              <a:gd name="T34" fmla="*/ 15 w 106"/>
              <a:gd name="T35" fmla="*/ 50 h 170"/>
              <a:gd name="T36" fmla="*/ 52 w 106"/>
              <a:gd name="T37" fmla="*/ 13 h 170"/>
              <a:gd name="T38" fmla="*/ 89 w 106"/>
              <a:gd name="T39" fmla="*/ 50 h 170"/>
              <a:gd name="T40" fmla="*/ 52 w 106"/>
              <a:gd name="T41" fmla="*/ 87 h 170"/>
              <a:gd name="T42" fmla="*/ 0 w 106"/>
              <a:gd name="T43" fmla="*/ 148 h 170"/>
              <a:gd name="T44" fmla="*/ 21 w 106"/>
              <a:gd name="T45" fmla="*/ 135 h 170"/>
              <a:gd name="T46" fmla="*/ 34 w 106"/>
              <a:gd name="T47" fmla="*/ 157 h 170"/>
              <a:gd name="T48" fmla="*/ 47 w 106"/>
              <a:gd name="T49" fmla="*/ 107 h 170"/>
              <a:gd name="T50" fmla="*/ 14 w 106"/>
              <a:gd name="T51" fmla="*/ 93 h 170"/>
              <a:gd name="T52" fmla="*/ 0 w 106"/>
              <a:gd name="T53" fmla="*/ 14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6" h="170">
                <a:moveTo>
                  <a:pt x="88" y="94"/>
                </a:moveTo>
                <a:cubicBezTo>
                  <a:pt x="79" y="101"/>
                  <a:pt x="68" y="106"/>
                  <a:pt x="55" y="107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106" y="161"/>
                  <a:pt x="106" y="161"/>
                  <a:pt x="106" y="161"/>
                </a:cubicBezTo>
                <a:lnTo>
                  <a:pt x="88" y="94"/>
                </a:lnTo>
                <a:close/>
                <a:moveTo>
                  <a:pt x="52" y="21"/>
                </a:moveTo>
                <a:cubicBezTo>
                  <a:pt x="36" y="21"/>
                  <a:pt x="23" y="34"/>
                  <a:pt x="23" y="50"/>
                </a:cubicBezTo>
                <a:cubicBezTo>
                  <a:pt x="23" y="65"/>
                  <a:pt x="36" y="78"/>
                  <a:pt x="52" y="78"/>
                </a:cubicBezTo>
                <a:cubicBezTo>
                  <a:pt x="68" y="78"/>
                  <a:pt x="81" y="65"/>
                  <a:pt x="81" y="50"/>
                </a:cubicBezTo>
                <a:cubicBezTo>
                  <a:pt x="81" y="34"/>
                  <a:pt x="68" y="21"/>
                  <a:pt x="52" y="21"/>
                </a:cubicBezTo>
                <a:close/>
                <a:moveTo>
                  <a:pt x="101" y="50"/>
                </a:moveTo>
                <a:cubicBezTo>
                  <a:pt x="101" y="22"/>
                  <a:pt x="79" y="0"/>
                  <a:pt x="52" y="0"/>
                </a:cubicBezTo>
                <a:cubicBezTo>
                  <a:pt x="24" y="0"/>
                  <a:pt x="2" y="22"/>
                  <a:pt x="2" y="50"/>
                </a:cubicBezTo>
                <a:cubicBezTo>
                  <a:pt x="2" y="77"/>
                  <a:pt x="24" y="99"/>
                  <a:pt x="52" y="99"/>
                </a:cubicBezTo>
                <a:cubicBezTo>
                  <a:pt x="79" y="99"/>
                  <a:pt x="101" y="77"/>
                  <a:pt x="101" y="50"/>
                </a:cubicBezTo>
                <a:close/>
                <a:moveTo>
                  <a:pt x="52" y="87"/>
                </a:moveTo>
                <a:cubicBezTo>
                  <a:pt x="31" y="87"/>
                  <a:pt x="15" y="70"/>
                  <a:pt x="15" y="50"/>
                </a:cubicBezTo>
                <a:cubicBezTo>
                  <a:pt x="15" y="29"/>
                  <a:pt x="31" y="13"/>
                  <a:pt x="52" y="13"/>
                </a:cubicBezTo>
                <a:cubicBezTo>
                  <a:pt x="72" y="13"/>
                  <a:pt x="89" y="29"/>
                  <a:pt x="89" y="50"/>
                </a:cubicBezTo>
                <a:cubicBezTo>
                  <a:pt x="89" y="70"/>
                  <a:pt x="72" y="87"/>
                  <a:pt x="52" y="87"/>
                </a:cubicBezTo>
                <a:close/>
                <a:moveTo>
                  <a:pt x="0" y="148"/>
                </a:moveTo>
                <a:cubicBezTo>
                  <a:pt x="21" y="135"/>
                  <a:pt x="21" y="135"/>
                  <a:pt x="21" y="135"/>
                </a:cubicBezTo>
                <a:cubicBezTo>
                  <a:pt x="34" y="157"/>
                  <a:pt x="34" y="157"/>
                  <a:pt x="34" y="157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35" y="106"/>
                  <a:pt x="23" y="101"/>
                  <a:pt x="14" y="93"/>
                </a:cubicBezTo>
                <a:lnTo>
                  <a:pt x="0" y="1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9C6CA67-788C-4800-8479-3BFCB5A2E8FB}"/>
              </a:ext>
            </a:extLst>
          </p:cNvPr>
          <p:cNvSpPr/>
          <p:nvPr/>
        </p:nvSpPr>
        <p:spPr>
          <a:xfrm>
            <a:off x="5713982" y="3677375"/>
            <a:ext cx="549915" cy="42264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01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50D16D-0BE6-46F3-BAF5-F8ED2D9F9A61}"/>
              </a:ext>
            </a:extLst>
          </p:cNvPr>
          <p:cNvSpPr txBox="1"/>
          <p:nvPr/>
        </p:nvSpPr>
        <p:spPr>
          <a:xfrm>
            <a:off x="6370957" y="3546489"/>
            <a:ext cx="5021354" cy="684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减少甚至消除特权级的切换开销，提升系统性能。</a:t>
            </a:r>
            <a:endParaRPr lang="en-US" altLang="zh-CN" sz="1800" dirty="0">
              <a:latin typeface="+mn-ea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3DF12CA-A6B7-482A-B6DC-AEDA58C80B84}"/>
              </a:ext>
            </a:extLst>
          </p:cNvPr>
          <p:cNvSpPr/>
          <p:nvPr/>
        </p:nvSpPr>
        <p:spPr>
          <a:xfrm>
            <a:off x="5713982" y="4449173"/>
            <a:ext cx="549915" cy="42264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02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3F43AD-EFA4-4FAB-BCC8-C7A7197A2F0D}"/>
              </a:ext>
            </a:extLst>
          </p:cNvPr>
          <p:cNvSpPr txBox="1"/>
          <p:nvPr/>
        </p:nvSpPr>
        <p:spPr>
          <a:xfrm>
            <a:off x="6370957" y="4318287"/>
            <a:ext cx="5021354" cy="684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设计和实现异步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IPC</a:t>
            </a:r>
            <a:r>
              <a:rPr lang="zh-CN" altLang="en-US" sz="1800" dirty="0">
                <a:latin typeface="+mn-ea"/>
                <a:ea typeface="+mn-ea"/>
              </a:rPr>
              <a:t>框架，提升系统的资源利用率。</a:t>
            </a:r>
            <a:endParaRPr lang="en-US" altLang="zh-CN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086820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-L4</a:t>
            </a:r>
            <a:r>
              <a:rPr lang="zh-CN" altLang="en-US" dirty="0"/>
              <a:t>系列优化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83756C-A65F-4FBD-A48F-31D430FCF6E2}"/>
              </a:ext>
            </a:extLst>
          </p:cNvPr>
          <p:cNvSpPr/>
          <p:nvPr/>
        </p:nvSpPr>
        <p:spPr>
          <a:xfrm>
            <a:off x="364228" y="1748484"/>
            <a:ext cx="11270173" cy="2398426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8F7E9C-4986-4FEA-9D28-CF9E69783860}"/>
              </a:ext>
            </a:extLst>
          </p:cNvPr>
          <p:cNvSpPr txBox="1"/>
          <p:nvPr/>
        </p:nvSpPr>
        <p:spPr>
          <a:xfrm>
            <a:off x="6096000" y="1887889"/>
            <a:ext cx="5418207" cy="2097890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dirty="0">
                <a:solidFill>
                  <a:schemeClr val="bg1"/>
                </a:solidFill>
              </a:rPr>
              <a:t>现代微内核保留了大部分原始的</a:t>
            </a:r>
            <a:r>
              <a:rPr lang="en-US" altLang="zh-CN" dirty="0">
                <a:solidFill>
                  <a:schemeClr val="bg1"/>
                </a:solidFill>
              </a:rPr>
              <a:t>L4</a:t>
            </a:r>
            <a:r>
              <a:rPr lang="zh-CN" altLang="en-US" dirty="0">
                <a:solidFill>
                  <a:schemeClr val="bg1"/>
                </a:solidFill>
              </a:rPr>
              <a:t>微内核的</a:t>
            </a:r>
            <a:r>
              <a:rPr lang="en-US" altLang="zh-CN" dirty="0">
                <a:solidFill>
                  <a:schemeClr val="bg1"/>
                </a:solidFill>
              </a:rPr>
              <a:t>IPC</a:t>
            </a:r>
            <a:r>
              <a:rPr lang="zh-CN" altLang="en-US" dirty="0">
                <a:solidFill>
                  <a:schemeClr val="bg1"/>
                </a:solidFill>
              </a:rPr>
              <a:t>优化手段，如组合系统调用、消息寄存器、快速路径等，也废弃了一些过时的优化，如懒惰调度。在这些优化的最好情况下，一次</a:t>
            </a:r>
            <a:r>
              <a:rPr lang="en-US" altLang="zh-CN" dirty="0">
                <a:solidFill>
                  <a:schemeClr val="bg1"/>
                </a:solidFill>
              </a:rPr>
              <a:t>IPC</a:t>
            </a:r>
            <a:r>
              <a:rPr lang="zh-CN" altLang="en-US" dirty="0">
                <a:solidFill>
                  <a:schemeClr val="bg1"/>
                </a:solidFill>
              </a:rPr>
              <a:t>仅需要两次上下文的切换。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矩形: 圆角 93">
            <a:extLst>
              <a:ext uri="{FF2B5EF4-FFF2-40B4-BE49-F238E27FC236}">
                <a16:creationId xmlns:a16="http://schemas.microsoft.com/office/drawing/2014/main" id="{CAFCB78B-2630-4B93-B3A2-0DB0404B37A9}"/>
              </a:ext>
            </a:extLst>
          </p:cNvPr>
          <p:cNvSpPr/>
          <p:nvPr/>
        </p:nvSpPr>
        <p:spPr>
          <a:xfrm>
            <a:off x="6132768" y="1176388"/>
            <a:ext cx="3662877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+mj-ea"/>
                <a:ea typeface="+mj-ea"/>
              </a:rPr>
              <a:t>L4</a:t>
            </a:r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系列微内核的</a:t>
            </a:r>
            <a:r>
              <a:rPr lang="en-US" altLang="zh-CN" sz="2400" b="1" dirty="0">
                <a:solidFill>
                  <a:schemeClr val="accent4"/>
                </a:solidFill>
                <a:latin typeface="+mj-ea"/>
                <a:ea typeface="+mj-ea"/>
              </a:rPr>
              <a:t>IPC</a:t>
            </a:r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优化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11260D-FAB6-417A-A7EB-58A2144ADD8C}"/>
              </a:ext>
            </a:extLst>
          </p:cNvPr>
          <p:cNvSpPr/>
          <p:nvPr/>
        </p:nvSpPr>
        <p:spPr>
          <a:xfrm>
            <a:off x="11634401" y="1748485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2F7BA7-7B54-4A66-AE7C-C682C9D8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58" y="1609079"/>
            <a:ext cx="5175778" cy="279446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形 117">
            <a:extLst>
              <a:ext uri="{FF2B5EF4-FFF2-40B4-BE49-F238E27FC236}">
                <a16:creationId xmlns:a16="http://schemas.microsoft.com/office/drawing/2014/main" id="{B6881CDE-452C-4472-B3E5-7B6F77CAE239}"/>
              </a:ext>
            </a:extLst>
          </p:cNvPr>
          <p:cNvSpPr/>
          <p:nvPr/>
        </p:nvSpPr>
        <p:spPr>
          <a:xfrm>
            <a:off x="5637636" y="4691116"/>
            <a:ext cx="523125" cy="320625"/>
          </a:xfrm>
          <a:custGeom>
            <a:avLst/>
            <a:gdLst>
              <a:gd name="connsiteX0" fmla="*/ 537346 w 523125"/>
              <a:gd name="connsiteY0" fmla="*/ 24891 h 320625"/>
              <a:gd name="connsiteX1" fmla="*/ 530293 w 523125"/>
              <a:gd name="connsiteY1" fmla="*/ 7307 h 320625"/>
              <a:gd name="connsiteX2" fmla="*/ 512827 w 523125"/>
              <a:gd name="connsiteY2" fmla="*/ 0 h 320625"/>
              <a:gd name="connsiteX3" fmla="*/ 404895 w 523125"/>
              <a:gd name="connsiteY3" fmla="*/ 0 h 320625"/>
              <a:gd name="connsiteX4" fmla="*/ 397925 w 523125"/>
              <a:gd name="connsiteY4" fmla="*/ 4658 h 320625"/>
              <a:gd name="connsiteX5" fmla="*/ 399579 w 523125"/>
              <a:gd name="connsiteY5" fmla="*/ 12876 h 320625"/>
              <a:gd name="connsiteX6" fmla="*/ 420403 w 523125"/>
              <a:gd name="connsiteY6" fmla="*/ 33666 h 320625"/>
              <a:gd name="connsiteX7" fmla="*/ 425550 w 523125"/>
              <a:gd name="connsiteY7" fmla="*/ 46018 h 320625"/>
              <a:gd name="connsiteX8" fmla="*/ 420420 w 523125"/>
              <a:gd name="connsiteY8" fmla="*/ 58371 h 320625"/>
              <a:gd name="connsiteX9" fmla="*/ 314782 w 523125"/>
              <a:gd name="connsiteY9" fmla="*/ 163958 h 320625"/>
              <a:gd name="connsiteX10" fmla="*/ 282045 w 523125"/>
              <a:gd name="connsiteY10" fmla="*/ 163958 h 320625"/>
              <a:gd name="connsiteX11" fmla="*/ 213886 w 523125"/>
              <a:gd name="connsiteY11" fmla="*/ 95799 h 320625"/>
              <a:gd name="connsiteX12" fmla="*/ 198699 w 523125"/>
              <a:gd name="connsiteY12" fmla="*/ 89505 h 320625"/>
              <a:gd name="connsiteX13" fmla="*/ 183495 w 523125"/>
              <a:gd name="connsiteY13" fmla="*/ 95799 h 320625"/>
              <a:gd name="connsiteX14" fmla="*/ 6290 w 523125"/>
              <a:gd name="connsiteY14" fmla="*/ 272936 h 320625"/>
              <a:gd name="connsiteX15" fmla="*/ 6290 w 523125"/>
              <a:gd name="connsiteY15" fmla="*/ 303345 h 320625"/>
              <a:gd name="connsiteX16" fmla="*/ 29122 w 523125"/>
              <a:gd name="connsiteY16" fmla="*/ 326177 h 320625"/>
              <a:gd name="connsiteX17" fmla="*/ 44310 w 523125"/>
              <a:gd name="connsiteY17" fmla="*/ 332471 h 320625"/>
              <a:gd name="connsiteX18" fmla="*/ 59514 w 523125"/>
              <a:gd name="connsiteY18" fmla="*/ 326211 h 320625"/>
              <a:gd name="connsiteX19" fmla="*/ 182313 w 523125"/>
              <a:gd name="connsiteY19" fmla="*/ 203411 h 320625"/>
              <a:gd name="connsiteX20" fmla="*/ 215068 w 523125"/>
              <a:gd name="connsiteY20" fmla="*/ 203411 h 320625"/>
              <a:gd name="connsiteX21" fmla="*/ 282011 w 523125"/>
              <a:gd name="connsiteY21" fmla="*/ 270388 h 320625"/>
              <a:gd name="connsiteX22" fmla="*/ 298396 w 523125"/>
              <a:gd name="connsiteY22" fmla="*/ 277138 h 320625"/>
              <a:gd name="connsiteX23" fmla="*/ 314816 w 523125"/>
              <a:gd name="connsiteY23" fmla="*/ 270388 h 320625"/>
              <a:gd name="connsiteX24" fmla="*/ 473711 w 523125"/>
              <a:gd name="connsiteY24" fmla="*/ 111493 h 320625"/>
              <a:gd name="connsiteX25" fmla="*/ 486030 w 523125"/>
              <a:gd name="connsiteY25" fmla="*/ 106380 h 320625"/>
              <a:gd name="connsiteX26" fmla="*/ 498382 w 523125"/>
              <a:gd name="connsiteY26" fmla="*/ 111510 h 320625"/>
              <a:gd name="connsiteX27" fmla="*/ 522901 w 523125"/>
              <a:gd name="connsiteY27" fmla="*/ 136097 h 320625"/>
              <a:gd name="connsiteX28" fmla="*/ 531069 w 523125"/>
              <a:gd name="connsiteY28" fmla="*/ 137768 h 320625"/>
              <a:gd name="connsiteX29" fmla="*/ 535777 w 523125"/>
              <a:gd name="connsiteY29" fmla="*/ 130899 h 320625"/>
              <a:gd name="connsiteX30" fmla="*/ 537346 w 523125"/>
              <a:gd name="connsiteY30" fmla="*/ 24891 h 3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320625">
                <a:moveTo>
                  <a:pt x="537346" y="24891"/>
                </a:moveTo>
                <a:cubicBezTo>
                  <a:pt x="537448" y="18326"/>
                  <a:pt x="534900" y="11998"/>
                  <a:pt x="530293" y="7307"/>
                </a:cubicBezTo>
                <a:cubicBezTo>
                  <a:pt x="525720" y="2633"/>
                  <a:pt x="519408" y="0"/>
                  <a:pt x="512827" y="0"/>
                </a:cubicBezTo>
                <a:lnTo>
                  <a:pt x="404895" y="0"/>
                </a:lnTo>
                <a:cubicBezTo>
                  <a:pt x="401840" y="0"/>
                  <a:pt x="399090" y="1839"/>
                  <a:pt x="397925" y="4658"/>
                </a:cubicBezTo>
                <a:cubicBezTo>
                  <a:pt x="396778" y="7476"/>
                  <a:pt x="397436" y="10716"/>
                  <a:pt x="399579" y="12876"/>
                </a:cubicBezTo>
                <a:lnTo>
                  <a:pt x="420403" y="33666"/>
                </a:lnTo>
                <a:cubicBezTo>
                  <a:pt x="423693" y="36939"/>
                  <a:pt x="425550" y="41378"/>
                  <a:pt x="425550" y="46018"/>
                </a:cubicBezTo>
                <a:cubicBezTo>
                  <a:pt x="425550" y="50642"/>
                  <a:pt x="423727" y="55097"/>
                  <a:pt x="420420" y="58371"/>
                </a:cubicBezTo>
                <a:lnTo>
                  <a:pt x="314782" y="163958"/>
                </a:lnTo>
                <a:cubicBezTo>
                  <a:pt x="305737" y="173019"/>
                  <a:pt x="291073" y="173019"/>
                  <a:pt x="282045" y="163958"/>
                </a:cubicBezTo>
                <a:lnTo>
                  <a:pt x="213886" y="95799"/>
                </a:lnTo>
                <a:cubicBezTo>
                  <a:pt x="209853" y="91766"/>
                  <a:pt x="204403" y="89505"/>
                  <a:pt x="198699" y="89505"/>
                </a:cubicBezTo>
                <a:cubicBezTo>
                  <a:pt x="192995" y="89505"/>
                  <a:pt x="187528" y="91766"/>
                  <a:pt x="183495" y="95799"/>
                </a:cubicBezTo>
                <a:lnTo>
                  <a:pt x="6290" y="272936"/>
                </a:lnTo>
                <a:cubicBezTo>
                  <a:pt x="-2097" y="281340"/>
                  <a:pt x="-2097" y="294958"/>
                  <a:pt x="6290" y="303345"/>
                </a:cubicBezTo>
                <a:lnTo>
                  <a:pt x="29122" y="326177"/>
                </a:lnTo>
                <a:cubicBezTo>
                  <a:pt x="33155" y="330210"/>
                  <a:pt x="38606" y="332471"/>
                  <a:pt x="44310" y="332471"/>
                </a:cubicBezTo>
                <a:cubicBezTo>
                  <a:pt x="50013" y="332471"/>
                  <a:pt x="55481" y="330210"/>
                  <a:pt x="59514" y="326211"/>
                </a:cubicBezTo>
                <a:lnTo>
                  <a:pt x="182313" y="203411"/>
                </a:lnTo>
                <a:cubicBezTo>
                  <a:pt x="191358" y="194400"/>
                  <a:pt x="206023" y="194400"/>
                  <a:pt x="215068" y="203411"/>
                </a:cubicBezTo>
                <a:lnTo>
                  <a:pt x="282011" y="270388"/>
                </a:lnTo>
                <a:cubicBezTo>
                  <a:pt x="286365" y="274725"/>
                  <a:pt x="292237" y="277138"/>
                  <a:pt x="298396" y="277138"/>
                </a:cubicBezTo>
                <a:cubicBezTo>
                  <a:pt x="304556" y="277138"/>
                  <a:pt x="310462" y="274691"/>
                  <a:pt x="314816" y="270388"/>
                </a:cubicBezTo>
                <a:lnTo>
                  <a:pt x="473711" y="111493"/>
                </a:lnTo>
                <a:cubicBezTo>
                  <a:pt x="476968" y="108219"/>
                  <a:pt x="481423" y="106380"/>
                  <a:pt x="486030" y="106380"/>
                </a:cubicBezTo>
                <a:cubicBezTo>
                  <a:pt x="490670" y="106380"/>
                  <a:pt x="495125" y="108219"/>
                  <a:pt x="498382" y="111510"/>
                </a:cubicBezTo>
                <a:lnTo>
                  <a:pt x="522901" y="136097"/>
                </a:lnTo>
                <a:cubicBezTo>
                  <a:pt x="525045" y="138240"/>
                  <a:pt x="528234" y="138898"/>
                  <a:pt x="531069" y="137768"/>
                </a:cubicBezTo>
                <a:cubicBezTo>
                  <a:pt x="533870" y="136637"/>
                  <a:pt x="535693" y="133920"/>
                  <a:pt x="535777" y="130899"/>
                </a:cubicBezTo>
                <a:lnTo>
                  <a:pt x="537346" y="24891"/>
                </a:ln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8" name="矩形: 圆角 93">
            <a:extLst>
              <a:ext uri="{FF2B5EF4-FFF2-40B4-BE49-F238E27FC236}">
                <a16:creationId xmlns:a16="http://schemas.microsoft.com/office/drawing/2014/main" id="{AFE4CC70-A6EC-4189-9539-04F0B2FE5086}"/>
              </a:ext>
            </a:extLst>
          </p:cNvPr>
          <p:cNvSpPr/>
          <p:nvPr/>
        </p:nvSpPr>
        <p:spPr>
          <a:xfrm>
            <a:off x="6237667" y="4624014"/>
            <a:ext cx="3662877" cy="83670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能否进一步减少甚至消除上下文切换的开销？</a:t>
            </a:r>
          </a:p>
        </p:txBody>
      </p:sp>
    </p:spTree>
    <p:extLst>
      <p:ext uri="{BB962C8B-B14F-4D97-AF65-F5344CB8AC3E}">
        <p14:creationId xmlns:p14="http://schemas.microsoft.com/office/powerpoint/2010/main" val="330014915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C7491E98-61DD-4249-BE51-736DBAC4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68" y="1657843"/>
            <a:ext cx="3320546" cy="37233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3429ED-1442-4646-AF07-E57D4AD25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6" y="1401113"/>
            <a:ext cx="3128624" cy="42359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</a:t>
            </a:r>
            <a:r>
              <a:rPr lang="zh-CN" altLang="en-US" dirty="0"/>
              <a:t>统一地址空间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11260D-FAB6-417A-A7EB-58A2144ADD8C}"/>
              </a:ext>
            </a:extLst>
          </p:cNvPr>
          <p:cNvSpPr/>
          <p:nvPr/>
        </p:nvSpPr>
        <p:spPr>
          <a:xfrm>
            <a:off x="11634401" y="1748485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A10D21-C3D4-4CC5-B2F1-8AC018EF3001}"/>
              </a:ext>
            </a:extLst>
          </p:cNvPr>
          <p:cNvSpPr txBox="1"/>
          <p:nvPr/>
        </p:nvSpPr>
        <p:spPr>
          <a:xfrm>
            <a:off x="3671584" y="3259411"/>
            <a:ext cx="2074984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将用户态的处理程序移到内核，避免特权级的切换。如</a:t>
            </a:r>
            <a:r>
              <a:rPr lang="en-US" altLang="zh-CN" sz="1800" dirty="0" err="1">
                <a:latin typeface="+mn-ea"/>
                <a:ea typeface="+mn-ea"/>
                <a:cs typeface="Times New Roman" panose="02020603050405020304" pitchFamily="18" charset="0"/>
              </a:rPr>
              <a:t>Unikernel</a:t>
            </a:r>
            <a:r>
              <a:rPr lang="zh-CN" altLang="en-US" sz="1800" dirty="0">
                <a:latin typeface="+mn-ea"/>
                <a:ea typeface="+mn-ea"/>
              </a:rPr>
              <a:t>，</a:t>
            </a:r>
            <a:r>
              <a:rPr lang="en-US" altLang="zh-CN" sz="1800" dirty="0" err="1">
                <a:latin typeface="+mn-ea"/>
                <a:ea typeface="+mn-ea"/>
                <a:cs typeface="Times New Roman" panose="02020603050405020304" pitchFamily="18" charset="0"/>
              </a:rPr>
              <a:t>Userspace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 bypass</a:t>
            </a:r>
            <a:r>
              <a:rPr lang="zh-CN" altLang="en-US" sz="1800" dirty="0">
                <a:latin typeface="+mn-ea"/>
                <a:ea typeface="+mn-ea"/>
              </a:rPr>
              <a:t>等。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EF234A-0E47-47BB-853E-2D373C173E21}"/>
              </a:ext>
            </a:extLst>
          </p:cNvPr>
          <p:cNvSpPr txBox="1"/>
          <p:nvPr/>
        </p:nvSpPr>
        <p:spPr>
          <a:xfrm>
            <a:off x="3049369" y="2357449"/>
            <a:ext cx="2373923" cy="58905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用户程序提级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4EC551-836A-4A4A-9696-97713C74AB28}"/>
              </a:ext>
            </a:extLst>
          </p:cNvPr>
          <p:cNvSpPr txBox="1"/>
          <p:nvPr/>
        </p:nvSpPr>
        <p:spPr>
          <a:xfrm>
            <a:off x="9193100" y="3259411"/>
            <a:ext cx="2074984" cy="1404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通过</a:t>
            </a:r>
            <a:r>
              <a:rPr lang="en-US" altLang="zh-CN" sz="1800" dirty="0">
                <a:latin typeface="+mn-ea"/>
                <a:ea typeface="+mn-ea"/>
              </a:rPr>
              <a:t>MMIO</a:t>
            </a:r>
            <a:r>
              <a:rPr lang="zh-CN" altLang="en-US" sz="1800" dirty="0">
                <a:latin typeface="+mn-ea"/>
                <a:ea typeface="+mn-ea"/>
              </a:rPr>
              <a:t>从用户态直接访问硬件设备，从而避免特权级的切换。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5F227F-BB83-4BC7-9C65-4C65FA0B34A6}"/>
              </a:ext>
            </a:extLst>
          </p:cNvPr>
          <p:cNvSpPr txBox="1"/>
          <p:nvPr/>
        </p:nvSpPr>
        <p:spPr>
          <a:xfrm>
            <a:off x="8594039" y="2357448"/>
            <a:ext cx="2373923" cy="589055"/>
          </a:xfrm>
          <a:prstGeom prst="rect">
            <a:avLst/>
          </a:prstGeom>
          <a:solidFill>
            <a:srgbClr val="A13F0B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内核旁路</a:t>
            </a:r>
          </a:p>
        </p:txBody>
      </p:sp>
    </p:spTree>
    <p:extLst>
      <p:ext uri="{BB962C8B-B14F-4D97-AF65-F5344CB8AC3E}">
        <p14:creationId xmlns:p14="http://schemas.microsoft.com/office/powerpoint/2010/main" val="164128587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</a:t>
            </a:r>
            <a:r>
              <a:rPr lang="zh-CN" altLang="en-US" dirty="0"/>
              <a:t>批量系统调用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83756C-A65F-4FBD-A48F-31D430FCF6E2}"/>
              </a:ext>
            </a:extLst>
          </p:cNvPr>
          <p:cNvSpPr/>
          <p:nvPr/>
        </p:nvSpPr>
        <p:spPr>
          <a:xfrm>
            <a:off x="364228" y="1748484"/>
            <a:ext cx="11270173" cy="2398426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8F7E9C-4986-4FEA-9D28-CF9E69783860}"/>
              </a:ext>
            </a:extLst>
          </p:cNvPr>
          <p:cNvSpPr txBox="1"/>
          <p:nvPr/>
        </p:nvSpPr>
        <p:spPr>
          <a:xfrm>
            <a:off x="6096000" y="1887889"/>
            <a:ext cx="5418207" cy="2097890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dirty="0">
                <a:solidFill>
                  <a:schemeClr val="bg1"/>
                </a:solidFill>
              </a:rPr>
              <a:t>将多个系统调用组合成一次系统调用和一个请求队列，由多个系统调用分摊一次上下文切换的成本。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矩形: 圆角 93">
            <a:extLst>
              <a:ext uri="{FF2B5EF4-FFF2-40B4-BE49-F238E27FC236}">
                <a16:creationId xmlns:a16="http://schemas.microsoft.com/office/drawing/2014/main" id="{CAFCB78B-2630-4B93-B3A2-0DB0404B37A9}"/>
              </a:ext>
            </a:extLst>
          </p:cNvPr>
          <p:cNvSpPr/>
          <p:nvPr/>
        </p:nvSpPr>
        <p:spPr>
          <a:xfrm>
            <a:off x="6132768" y="1176388"/>
            <a:ext cx="3662877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批量系统调用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11260D-FAB6-417A-A7EB-58A2144ADD8C}"/>
              </a:ext>
            </a:extLst>
          </p:cNvPr>
          <p:cNvSpPr/>
          <p:nvPr/>
        </p:nvSpPr>
        <p:spPr>
          <a:xfrm>
            <a:off x="11634401" y="1748485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93">
            <a:extLst>
              <a:ext uri="{FF2B5EF4-FFF2-40B4-BE49-F238E27FC236}">
                <a16:creationId xmlns:a16="http://schemas.microsoft.com/office/drawing/2014/main" id="{AFE4CC70-A6EC-4189-9539-04F0B2FE5086}"/>
              </a:ext>
            </a:extLst>
          </p:cNvPr>
          <p:cNvSpPr/>
          <p:nvPr/>
        </p:nvSpPr>
        <p:spPr>
          <a:xfrm>
            <a:off x="6237667" y="4624014"/>
            <a:ext cx="5276540" cy="83670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如何设置提交时机需要取舍，提交间隔过短会导致切换次数变多，提交间隔过长可能会导致接收端饿死。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2F7531-237F-410F-B42C-C0B928BA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3" y="1887889"/>
            <a:ext cx="5101268" cy="2025015"/>
          </a:xfrm>
          <a:prstGeom prst="rect">
            <a:avLst/>
          </a:prstGeom>
        </p:spPr>
      </p:pic>
      <p:sp>
        <p:nvSpPr>
          <p:cNvPr id="13" name="Freeform 153">
            <a:extLst>
              <a:ext uri="{FF2B5EF4-FFF2-40B4-BE49-F238E27FC236}">
                <a16:creationId xmlns:a16="http://schemas.microsoft.com/office/drawing/2014/main" id="{ECC84F15-E10E-4E59-88A6-6F2D3196AA66}"/>
              </a:ext>
            </a:extLst>
          </p:cNvPr>
          <p:cNvSpPr>
            <a:spLocks noEditPoints="1"/>
          </p:cNvSpPr>
          <p:nvPr/>
        </p:nvSpPr>
        <p:spPr bwMode="auto">
          <a:xfrm>
            <a:off x="5779061" y="4447601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2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2" y="101"/>
                  <a:pt x="106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Oval 154">
            <a:extLst>
              <a:ext uri="{FF2B5EF4-FFF2-40B4-BE49-F238E27FC236}">
                <a16:creationId xmlns:a16="http://schemas.microsoft.com/office/drawing/2014/main" id="{60EDCAFF-6ADC-4CA8-A43B-F45F33968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223" y="4607939"/>
            <a:ext cx="26988" cy="26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Oval 155">
            <a:extLst>
              <a:ext uri="{FF2B5EF4-FFF2-40B4-BE49-F238E27FC236}">
                <a16:creationId xmlns:a16="http://schemas.microsoft.com/office/drawing/2014/main" id="{D1230298-5904-4354-9487-57C9D92C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923" y="4607939"/>
            <a:ext cx="25400" cy="26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Freeform 156">
            <a:extLst>
              <a:ext uri="{FF2B5EF4-FFF2-40B4-BE49-F238E27FC236}">
                <a16:creationId xmlns:a16="http://schemas.microsoft.com/office/drawing/2014/main" id="{52ED112A-8554-4D79-B443-04F0D1330DDB}"/>
              </a:ext>
            </a:extLst>
          </p:cNvPr>
          <p:cNvSpPr>
            <a:spLocks/>
          </p:cNvSpPr>
          <p:nvPr/>
        </p:nvSpPr>
        <p:spPr bwMode="auto">
          <a:xfrm>
            <a:off x="5891773" y="4739701"/>
            <a:ext cx="255588" cy="79375"/>
          </a:xfrm>
          <a:custGeom>
            <a:avLst/>
            <a:gdLst>
              <a:gd name="T0" fmla="*/ 34 w 68"/>
              <a:gd name="T1" fmla="*/ 0 h 21"/>
              <a:gd name="T2" fmla="*/ 0 w 68"/>
              <a:gd name="T3" fmla="*/ 17 h 21"/>
              <a:gd name="T4" fmla="*/ 0 w 68"/>
              <a:gd name="T5" fmla="*/ 18 h 21"/>
              <a:gd name="T6" fmla="*/ 2 w 68"/>
              <a:gd name="T7" fmla="*/ 20 h 21"/>
              <a:gd name="T8" fmla="*/ 4 w 68"/>
              <a:gd name="T9" fmla="*/ 19 h 21"/>
              <a:gd name="T10" fmla="*/ 8 w 68"/>
              <a:gd name="T11" fmla="*/ 15 h 21"/>
              <a:gd name="T12" fmla="*/ 20 w 68"/>
              <a:gd name="T13" fmla="*/ 7 h 21"/>
              <a:gd name="T14" fmla="*/ 34 w 68"/>
              <a:gd name="T15" fmla="*/ 4 h 21"/>
              <a:gd name="T16" fmla="*/ 48 w 68"/>
              <a:gd name="T17" fmla="*/ 7 h 21"/>
              <a:gd name="T18" fmla="*/ 60 w 68"/>
              <a:gd name="T19" fmla="*/ 15 h 21"/>
              <a:gd name="T20" fmla="*/ 64 w 68"/>
              <a:gd name="T21" fmla="*/ 19 h 21"/>
              <a:gd name="T22" fmla="*/ 68 w 68"/>
              <a:gd name="T23" fmla="*/ 18 h 21"/>
              <a:gd name="T24" fmla="*/ 68 w 68"/>
              <a:gd name="T25" fmla="*/ 17 h 21"/>
              <a:gd name="T26" fmla="*/ 34 w 68"/>
              <a:gd name="T2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21">
                <a:moveTo>
                  <a:pt x="34" y="0"/>
                </a:moveTo>
                <a:cubicBezTo>
                  <a:pt x="20" y="0"/>
                  <a:pt x="8" y="6"/>
                  <a:pt x="0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19"/>
                  <a:pt x="1" y="20"/>
                  <a:pt x="2" y="20"/>
                </a:cubicBezTo>
                <a:cubicBezTo>
                  <a:pt x="3" y="20"/>
                  <a:pt x="3" y="20"/>
                  <a:pt x="4" y="19"/>
                </a:cubicBezTo>
                <a:cubicBezTo>
                  <a:pt x="5" y="18"/>
                  <a:pt x="6" y="16"/>
                  <a:pt x="8" y="15"/>
                </a:cubicBezTo>
                <a:cubicBezTo>
                  <a:pt x="11" y="12"/>
                  <a:pt x="15" y="9"/>
                  <a:pt x="20" y="7"/>
                </a:cubicBezTo>
                <a:cubicBezTo>
                  <a:pt x="24" y="5"/>
                  <a:pt x="29" y="4"/>
                  <a:pt x="34" y="4"/>
                </a:cubicBezTo>
                <a:cubicBezTo>
                  <a:pt x="39" y="4"/>
                  <a:pt x="44" y="5"/>
                  <a:pt x="48" y="7"/>
                </a:cubicBezTo>
                <a:cubicBezTo>
                  <a:pt x="53" y="9"/>
                  <a:pt x="57" y="12"/>
                  <a:pt x="60" y="15"/>
                </a:cubicBezTo>
                <a:cubicBezTo>
                  <a:pt x="62" y="16"/>
                  <a:pt x="63" y="18"/>
                  <a:pt x="64" y="19"/>
                </a:cubicBezTo>
                <a:cubicBezTo>
                  <a:pt x="66" y="21"/>
                  <a:pt x="68" y="20"/>
                  <a:pt x="68" y="18"/>
                </a:cubicBezTo>
                <a:cubicBezTo>
                  <a:pt x="68" y="18"/>
                  <a:pt x="68" y="17"/>
                  <a:pt x="68" y="17"/>
                </a:cubicBezTo>
                <a:cubicBezTo>
                  <a:pt x="60" y="6"/>
                  <a:pt x="48" y="0"/>
                  <a:pt x="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08936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</a:t>
            </a:r>
            <a:r>
              <a:rPr lang="zh-CN" altLang="en-US" dirty="0"/>
              <a:t>总结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018955-8B7E-4C3C-A177-A0AC78ACF8F4}"/>
              </a:ext>
            </a:extLst>
          </p:cNvPr>
          <p:cNvSpPr txBox="1"/>
          <p:nvPr/>
        </p:nvSpPr>
        <p:spPr>
          <a:xfrm>
            <a:off x="827099" y="992919"/>
            <a:ext cx="2373923" cy="589055"/>
          </a:xfrm>
          <a:prstGeom prst="rect">
            <a:avLst/>
          </a:prstGeom>
          <a:solidFill>
            <a:srgbClr val="A13F0B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graphicFrame>
        <p:nvGraphicFramePr>
          <p:cNvPr id="12" name="表格 16">
            <a:extLst>
              <a:ext uri="{FF2B5EF4-FFF2-40B4-BE49-F238E27FC236}">
                <a16:creationId xmlns:a16="http://schemas.microsoft.com/office/drawing/2014/main" id="{60562956-9602-432A-B86B-DEB64CA09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50681"/>
              </p:ext>
            </p:extLst>
          </p:nvPr>
        </p:nvGraphicFramePr>
        <p:xfrm>
          <a:off x="1770415" y="1614008"/>
          <a:ext cx="81280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304738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3346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31385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027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详细分类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4479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减少内核路径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懒惰调度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[1, 3, 4, 5]</a:t>
                      </a:r>
                      <a:endParaRPr lang="zh-CN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上下文切换开销已经成为性能瓶颈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54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快速路径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[1, 2, 3, 4, 5]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3875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消息寄存器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70327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zh-CN" altLang="en-US" dirty="0"/>
                        <a:t>减少上下文切换开销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消息寄存器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[1, 2, 3, 4, 5]</a:t>
                      </a:r>
                      <a:endParaRPr lang="zh-CN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无法从根本上消除切换开销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582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组合系统调用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3745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ASID</a:t>
                      </a:r>
                      <a:r>
                        <a:rPr lang="zh-CN" altLang="en-US" dirty="0"/>
                        <a:t>机制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[2]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0490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统一地址空间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[6, 7, 8, 9, 10, 11]</a:t>
                      </a:r>
                    </a:p>
                  </a:txBody>
                  <a:tcPr marL="95250" marR="95250" marT="47625" marB="47625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与微内核设计理念相悖，无法有效地实施到微内核中。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6696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批量系统调用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[12]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376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38929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1B193D-DE23-40FC-B76D-2B6AA3118715}"/>
              </a:ext>
            </a:extLst>
          </p:cNvPr>
          <p:cNvSpPr/>
          <p:nvPr/>
        </p:nvSpPr>
        <p:spPr>
          <a:xfrm>
            <a:off x="442914" y="2496630"/>
            <a:ext cx="11270173" cy="2398426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9FBDF7-FE4E-499A-A219-41C3561EB6A8}"/>
              </a:ext>
            </a:extLst>
          </p:cNvPr>
          <p:cNvSpPr txBox="1"/>
          <p:nvPr/>
        </p:nvSpPr>
        <p:spPr>
          <a:xfrm>
            <a:off x="6174686" y="2636035"/>
            <a:ext cx="5418207" cy="2097890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dirty="0">
                <a:solidFill>
                  <a:schemeClr val="bg1"/>
                </a:solidFill>
              </a:rPr>
              <a:t>允许通过硬件寄存器直接通知接收方，无需陷入内核，与微内核的通知机制十分契合。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目前已经在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Sapphire Rapids x86[13]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处理器上和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RISCV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扩展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[14]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中有支持。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: 圆角 93">
            <a:extLst>
              <a:ext uri="{FF2B5EF4-FFF2-40B4-BE49-F238E27FC236}">
                <a16:creationId xmlns:a16="http://schemas.microsoft.com/office/drawing/2014/main" id="{6DD2AB63-9784-4CE2-9E45-4B08407BCC29}"/>
              </a:ext>
            </a:extLst>
          </p:cNvPr>
          <p:cNvSpPr/>
          <p:nvPr/>
        </p:nvSpPr>
        <p:spPr>
          <a:xfrm>
            <a:off x="6211455" y="1924534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用户态中断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B25F554-E03E-4522-BE65-80EE66738033}"/>
              </a:ext>
            </a:extLst>
          </p:cNvPr>
          <p:cNvGrpSpPr/>
          <p:nvPr/>
        </p:nvGrpSpPr>
        <p:grpSpPr>
          <a:xfrm>
            <a:off x="10811838" y="5034461"/>
            <a:ext cx="937250" cy="175081"/>
            <a:chOff x="10802319" y="5357813"/>
            <a:chExt cx="937250" cy="17508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7AA145E-3272-402D-9C3C-67E4B04F7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2319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164C48B-480D-4AE3-87CE-3A85A42F4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9951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D32DF08-ABC0-4806-BE19-AD8562ECC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7583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14A29AD-CFA2-4AED-8E7E-41078849B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215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2112BA-171A-4EEE-A11A-68E0A159C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2847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9DAC903-42B3-4E14-A0DB-EB21A58E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90479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F645166-A063-4D2F-A975-692FBBB50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111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7B743AF-252F-495C-8289-322C6874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5743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142862D-A75C-43E4-9053-47767EB0F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3375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0C86408-63B8-454E-8398-8FCE77E8ED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1007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94C66930-CABE-4078-8436-DF7717A5847D}"/>
              </a:ext>
            </a:extLst>
          </p:cNvPr>
          <p:cNvSpPr/>
          <p:nvPr/>
        </p:nvSpPr>
        <p:spPr>
          <a:xfrm>
            <a:off x="11713087" y="2496631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D48A7A-9D33-4714-945F-6AD6117E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93" y="2196411"/>
            <a:ext cx="4903015" cy="27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48203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5531</TotalTime>
  <Words>1480</Words>
  <Application>Microsoft Office PowerPoint</Application>
  <PresentationFormat>宽屏</PresentationFormat>
  <Paragraphs>151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18</vt:i4>
      </vt:variant>
    </vt:vector>
  </HeadingPairs>
  <TitlesOfParts>
    <vt:vector size="43" baseType="lpstr">
      <vt:lpstr>-apple-system</vt:lpstr>
      <vt:lpstr>宋体</vt:lpstr>
      <vt:lpstr>微软雅黑</vt:lpstr>
      <vt:lpstr>微软雅黑 Light</vt:lpstr>
      <vt:lpstr>Arial</vt:lpstr>
      <vt:lpstr>Century Gothic</vt:lpstr>
      <vt:lpstr>Fira Code Medium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PowerPoint 演示文稿</vt:lpstr>
      <vt:lpstr>选题背景及意义</vt:lpstr>
      <vt:lpstr>选题背景及意义</vt:lpstr>
      <vt:lpstr>国内外研究现状-L4系列优化</vt:lpstr>
      <vt:lpstr>国内外研究现状-统一地址空间</vt:lpstr>
      <vt:lpstr>国内外研究现状-批量系统调用</vt:lpstr>
      <vt:lpstr>国内外研究现状-总结</vt:lpstr>
      <vt:lpstr>国内外研究现状</vt:lpstr>
      <vt:lpstr>研究方案-支持用户态中断的通知机制</vt:lpstr>
      <vt:lpstr>研究方案-异步IPC设计方案</vt:lpstr>
      <vt:lpstr>研究方案-异步系统调用设计方案</vt:lpstr>
      <vt:lpstr>研究方案-实验方案</vt:lpstr>
      <vt:lpstr>研究工作进度安排</vt:lpstr>
      <vt:lpstr>PowerPoint 演示文稿</vt:lpstr>
      <vt:lpstr>参考文献-1</vt:lpstr>
      <vt:lpstr>参考文献-2</vt:lpstr>
      <vt:lpstr>参考文献-3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东海</cp:lastModifiedBy>
  <cp:revision>636</cp:revision>
  <dcterms:created xsi:type="dcterms:W3CDTF">2016-11-28T11:30:35Z</dcterms:created>
  <dcterms:modified xsi:type="dcterms:W3CDTF">2024-01-22T09:47:28Z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